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51" r:id="rId2"/>
    <p:sldId id="286" r:id="rId3"/>
    <p:sldId id="353" r:id="rId4"/>
    <p:sldId id="354" r:id="rId5"/>
    <p:sldId id="285" r:id="rId6"/>
    <p:sldId id="355" r:id="rId7"/>
    <p:sldId id="356" r:id="rId8"/>
    <p:sldId id="308" r:id="rId9"/>
    <p:sldId id="344" r:id="rId10"/>
    <p:sldId id="359" r:id="rId11"/>
    <p:sldId id="360" r:id="rId12"/>
    <p:sldId id="345" r:id="rId13"/>
    <p:sldId id="346" r:id="rId14"/>
    <p:sldId id="357" r:id="rId15"/>
    <p:sldId id="361" r:id="rId16"/>
    <p:sldId id="362" r:id="rId17"/>
    <p:sldId id="307" r:id="rId18"/>
    <p:sldId id="363" r:id="rId19"/>
    <p:sldId id="364" r:id="rId20"/>
    <p:sldId id="367" r:id="rId21"/>
    <p:sldId id="309" r:id="rId22"/>
    <p:sldId id="347" r:id="rId23"/>
    <p:sldId id="348" r:id="rId24"/>
    <p:sldId id="358" r:id="rId25"/>
    <p:sldId id="287" r:id="rId26"/>
    <p:sldId id="290" r:id="rId27"/>
    <p:sldId id="289" r:id="rId28"/>
    <p:sldId id="291" r:id="rId29"/>
    <p:sldId id="336" r:id="rId30"/>
    <p:sldId id="335" r:id="rId31"/>
    <p:sldId id="337" r:id="rId32"/>
    <p:sldId id="338" r:id="rId33"/>
    <p:sldId id="310" r:id="rId34"/>
    <p:sldId id="311" r:id="rId35"/>
    <p:sldId id="368" r:id="rId36"/>
    <p:sldId id="312" r:id="rId37"/>
    <p:sldId id="339" r:id="rId38"/>
    <p:sldId id="369" r:id="rId39"/>
    <p:sldId id="313" r:id="rId40"/>
    <p:sldId id="371" r:id="rId41"/>
    <p:sldId id="314" r:id="rId42"/>
    <p:sldId id="341" r:id="rId43"/>
    <p:sldId id="316" r:id="rId44"/>
    <p:sldId id="317" r:id="rId45"/>
    <p:sldId id="318" r:id="rId46"/>
    <p:sldId id="319" r:id="rId47"/>
    <p:sldId id="349" r:id="rId48"/>
    <p:sldId id="372" r:id="rId49"/>
    <p:sldId id="320" r:id="rId50"/>
    <p:sldId id="321" r:id="rId51"/>
    <p:sldId id="343" r:id="rId52"/>
    <p:sldId id="322" r:id="rId53"/>
    <p:sldId id="324" r:id="rId54"/>
    <p:sldId id="323" r:id="rId55"/>
    <p:sldId id="326" r:id="rId56"/>
    <p:sldId id="352" r:id="rId57"/>
    <p:sldId id="328" r:id="rId58"/>
    <p:sldId id="276" r:id="rId5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4" d="100"/>
          <a:sy n="94" d="100"/>
        </p:scale>
        <p:origin x="78" y="228"/>
      </p:cViewPr>
      <p:guideLst>
        <p:guide orient="horz" pos="2160"/>
        <p:guide pos="29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E2CD76-3CCC-496F-A01D-1ADA98B298DB}" type="datetimeFigureOut">
              <a:rPr lang="zh-CN" altLang="en-US" smtClean="0"/>
              <a:t>2017/11/19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E9105-BED7-4C45-939C-C07FE8AAA5D7}" type="slidenum">
              <a:rPr lang="zh-CN" altLang="en-US" smtClean="0"/>
              <a:t>‹#›</a:t>
            </a:fld>
            <a:endParaRPr lang="zh-CN" altLang="en-US"/>
          </a:p>
        </p:txBody>
      </p:sp>
    </p:spTree>
    <p:extLst>
      <p:ext uri="{BB962C8B-B14F-4D97-AF65-F5344CB8AC3E}">
        <p14:creationId xmlns:p14="http://schemas.microsoft.com/office/powerpoint/2010/main" val="415862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1E9105-BED7-4C45-939C-C07FE8AAA5D7}" type="slidenum">
              <a:rPr lang="zh-CN" altLang="en-US" smtClean="0"/>
              <a:t>52</a:t>
            </a:fld>
            <a:endParaRPr lang="zh-CN" altLang="en-US"/>
          </a:p>
        </p:txBody>
      </p:sp>
    </p:spTree>
    <p:extLst>
      <p:ext uri="{BB962C8B-B14F-4D97-AF65-F5344CB8AC3E}">
        <p14:creationId xmlns:p14="http://schemas.microsoft.com/office/powerpoint/2010/main" val="106981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1E9105-BED7-4C45-939C-C07FE8AAA5D7}" type="slidenum">
              <a:rPr lang="zh-CN" altLang="en-US" smtClean="0"/>
              <a:t>56</a:t>
            </a:fld>
            <a:endParaRPr lang="zh-CN" altLang="en-US"/>
          </a:p>
        </p:txBody>
      </p:sp>
    </p:spTree>
    <p:extLst>
      <p:ext uri="{BB962C8B-B14F-4D97-AF65-F5344CB8AC3E}">
        <p14:creationId xmlns:p14="http://schemas.microsoft.com/office/powerpoint/2010/main" val="143496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14338" name="组合 14337"/>
          <p:cNvGrpSpPr/>
          <p:nvPr/>
        </p:nvGrpSpPr>
        <p:grpSpPr>
          <a:xfrm>
            <a:off x="0" y="6350"/>
            <a:ext cx="9140825" cy="6851650"/>
            <a:chOff x="0" y="4"/>
            <a:chExt cx="5758" cy="4316"/>
          </a:xfrm>
        </p:grpSpPr>
        <p:grpSp>
          <p:nvGrpSpPr>
            <p:cNvPr id="14339" name="组合 14338"/>
            <p:cNvGrpSpPr/>
            <p:nvPr/>
          </p:nvGrpSpPr>
          <p:grpSpPr>
            <a:xfrm>
              <a:off x="0" y="1161"/>
              <a:ext cx="5758" cy="3159"/>
              <a:chOff x="0" y="1161"/>
              <a:chExt cx="5758" cy="3159"/>
            </a:xfrm>
          </p:grpSpPr>
          <p:sp>
            <p:nvSpPr>
              <p:cNvPr id="14340" name="任意多边形 14339"/>
              <p:cNvSpPr/>
              <p:nvPr/>
            </p:nvSpPr>
            <p:spPr>
              <a:xfrm>
                <a:off x="558" y="1161"/>
                <a:ext cx="5200" cy="3159"/>
              </a:xfrm>
              <a:custGeom>
                <a:avLst/>
                <a:gdLst/>
                <a:ahLst/>
                <a:cxnLst/>
                <a:rect l="0" t="0" r="0" b="0"/>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tileRect/>
              </a:gradFill>
              <a:ln w="9525">
                <a:noFill/>
              </a:ln>
            </p:spPr>
            <p:txBody>
              <a:bodyPr/>
              <a:lstStyle/>
              <a:p>
                <a:endParaRPr lang="zh-CN" altLang="en-US"/>
              </a:p>
            </p:txBody>
          </p:sp>
          <p:sp>
            <p:nvSpPr>
              <p:cNvPr id="14341" name="任意多边形 14340"/>
              <p:cNvSpPr/>
              <p:nvPr/>
            </p:nvSpPr>
            <p:spPr>
              <a:xfrm>
                <a:off x="0" y="1161"/>
                <a:ext cx="558" cy="3159"/>
              </a:xfrm>
              <a:custGeom>
                <a:avLst/>
                <a:gdLst/>
                <a:ahLst/>
                <a:cxnLst/>
                <a:rect l="0" t="0" r="0" b="0"/>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tileRect/>
              </a:gradFill>
              <a:ln w="9525">
                <a:noFill/>
              </a:ln>
            </p:spPr>
            <p:txBody>
              <a:bodyPr/>
              <a:lstStyle/>
              <a:p>
                <a:endParaRPr lang="zh-CN" altLang="en-US"/>
              </a:p>
            </p:txBody>
          </p:sp>
        </p:grpSp>
        <p:sp>
          <p:nvSpPr>
            <p:cNvPr id="14342" name="任意多边形 14341"/>
            <p:cNvSpPr/>
            <p:nvPr/>
          </p:nvSpPr>
          <p:spPr>
            <a:xfrm>
              <a:off x="552" y="951"/>
              <a:ext cx="12" cy="420"/>
            </a:xfrm>
            <a:custGeom>
              <a:avLst/>
              <a:gdLst/>
              <a:ahLst/>
              <a:cxnLst/>
              <a:rect l="0" t="0" r="0" b="0"/>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tileRect/>
            </a:gradFill>
            <a:ln w="9525">
              <a:noFill/>
            </a:ln>
          </p:spPr>
          <p:txBody>
            <a:bodyPr/>
            <a:lstStyle/>
            <a:p>
              <a:endParaRPr lang="zh-CN" altLang="en-US"/>
            </a:p>
          </p:txBody>
        </p:sp>
        <p:sp>
          <p:nvSpPr>
            <p:cNvPr id="14343" name="任意多边形 14342"/>
            <p:cNvSpPr/>
            <p:nvPr/>
          </p:nvSpPr>
          <p:spPr>
            <a:xfrm>
              <a:off x="767" y="1155"/>
              <a:ext cx="252" cy="12"/>
            </a:xfrm>
            <a:custGeom>
              <a:avLst/>
              <a:gdLst/>
              <a:ahLst/>
              <a:cxnLst/>
              <a:rect l="0" t="0" r="0" b="0"/>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tileRect/>
            </a:gradFill>
            <a:ln w="9525">
              <a:noFill/>
            </a:ln>
          </p:spPr>
          <p:txBody>
            <a:bodyPr/>
            <a:lstStyle/>
            <a:p>
              <a:endParaRPr lang="zh-CN" altLang="en-US"/>
            </a:p>
          </p:txBody>
        </p:sp>
        <p:sp>
          <p:nvSpPr>
            <p:cNvPr id="14344" name="任意多边形 14343"/>
            <p:cNvSpPr/>
            <p:nvPr/>
          </p:nvSpPr>
          <p:spPr>
            <a:xfrm>
              <a:off x="0" y="1155"/>
              <a:ext cx="351" cy="12"/>
            </a:xfrm>
            <a:custGeom>
              <a:avLst/>
              <a:gdLst/>
              <a:ahLst/>
              <a:cxnLst/>
              <a:rect l="0" t="0" r="0" b="0"/>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tileRect/>
            </a:gradFill>
            <a:ln w="9525">
              <a:noFill/>
            </a:ln>
          </p:spPr>
          <p:txBody>
            <a:bodyPr/>
            <a:lstStyle/>
            <a:p>
              <a:endParaRPr lang="zh-CN" altLang="en-US"/>
            </a:p>
          </p:txBody>
        </p:sp>
        <p:grpSp>
          <p:nvGrpSpPr>
            <p:cNvPr id="14345" name="组合 14344"/>
            <p:cNvGrpSpPr/>
            <p:nvPr/>
          </p:nvGrpSpPr>
          <p:grpSpPr>
            <a:xfrm>
              <a:off x="348" y="4"/>
              <a:ext cx="5410" cy="4316"/>
              <a:chOff x="348" y="4"/>
              <a:chExt cx="5410" cy="4316"/>
            </a:xfrm>
          </p:grpSpPr>
          <p:sp>
            <p:nvSpPr>
              <p:cNvPr id="14346" name="任意多边形 14345"/>
              <p:cNvSpPr/>
              <p:nvPr/>
            </p:nvSpPr>
            <p:spPr>
              <a:xfrm>
                <a:off x="552" y="4"/>
                <a:ext cx="12" cy="695"/>
              </a:xfrm>
              <a:custGeom>
                <a:avLst/>
                <a:gdLst/>
                <a:ahLst/>
                <a:cxnLst/>
                <a:rect l="0" t="0" r="0" b="0"/>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tileRect/>
              </a:gradFill>
              <a:ln w="9525">
                <a:noFill/>
              </a:ln>
            </p:spPr>
            <p:txBody>
              <a:bodyPr/>
              <a:lstStyle/>
              <a:p>
                <a:endParaRPr lang="zh-CN" altLang="en-US"/>
              </a:p>
            </p:txBody>
          </p:sp>
          <p:sp>
            <p:nvSpPr>
              <p:cNvPr id="14347" name="任意多边形 14346"/>
              <p:cNvSpPr/>
              <p:nvPr/>
            </p:nvSpPr>
            <p:spPr>
              <a:xfrm>
                <a:off x="552" y="1623"/>
                <a:ext cx="12" cy="2697"/>
              </a:xfrm>
              <a:custGeom>
                <a:avLst/>
                <a:gdLst/>
                <a:ahLst/>
                <a:cxnLst/>
                <a:rect l="0" t="0" r="0" b="0"/>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tileRect/>
              </a:gradFill>
              <a:ln w="9525">
                <a:noFill/>
              </a:ln>
            </p:spPr>
            <p:txBody>
              <a:bodyPr/>
              <a:lstStyle/>
              <a:p>
                <a:endParaRPr lang="zh-CN" altLang="en-US"/>
              </a:p>
            </p:txBody>
          </p:sp>
          <p:sp>
            <p:nvSpPr>
              <p:cNvPr id="14348" name="任意多边形 14347"/>
              <p:cNvSpPr/>
              <p:nvPr/>
            </p:nvSpPr>
            <p:spPr>
              <a:xfrm>
                <a:off x="1019" y="1155"/>
                <a:ext cx="4739" cy="12"/>
              </a:xfrm>
              <a:custGeom>
                <a:avLst/>
                <a:gdLst/>
                <a:ahLst/>
                <a:cxnLst/>
                <a:rect l="0" t="0" r="0" b="0"/>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tileRect/>
              </a:gradFill>
              <a:ln w="9525">
                <a:noFill/>
              </a:ln>
            </p:spPr>
            <p:txBody>
              <a:bodyPr/>
              <a:lstStyle/>
              <a:p>
                <a:endParaRPr lang="zh-CN" altLang="en-US"/>
              </a:p>
            </p:txBody>
          </p:sp>
          <p:sp>
            <p:nvSpPr>
              <p:cNvPr id="14349" name="任意多边形 14348"/>
              <p:cNvSpPr/>
              <p:nvPr/>
            </p:nvSpPr>
            <p:spPr>
              <a:xfrm>
                <a:off x="552" y="1371"/>
                <a:ext cx="12" cy="252"/>
              </a:xfrm>
              <a:custGeom>
                <a:avLst/>
                <a:gdLst/>
                <a:ahLst/>
                <a:cxnLst/>
                <a:rect l="0" t="0" r="0" b="0"/>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tileRect/>
              </a:gradFill>
              <a:ln w="9525">
                <a:noFill/>
              </a:ln>
            </p:spPr>
            <p:txBody>
              <a:bodyPr/>
              <a:lstStyle/>
              <a:p>
                <a:endParaRPr lang="zh-CN" altLang="en-US"/>
              </a:p>
            </p:txBody>
          </p:sp>
          <p:sp>
            <p:nvSpPr>
              <p:cNvPr id="14350" name="任意多边形 14349"/>
              <p:cNvSpPr/>
              <p:nvPr/>
            </p:nvSpPr>
            <p:spPr>
              <a:xfrm>
                <a:off x="552" y="699"/>
                <a:ext cx="12" cy="252"/>
              </a:xfrm>
              <a:custGeom>
                <a:avLst/>
                <a:gdLst/>
                <a:ahLst/>
                <a:cxnLst/>
                <a:rect l="0" t="0" r="0" b="0"/>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tileRect/>
              </a:gradFill>
              <a:ln w="9525">
                <a:noFill/>
              </a:ln>
            </p:spPr>
            <p:txBody>
              <a:bodyPr/>
              <a:lstStyle/>
              <a:p>
                <a:endParaRPr lang="zh-CN" altLang="en-US"/>
              </a:p>
            </p:txBody>
          </p:sp>
          <p:sp>
            <p:nvSpPr>
              <p:cNvPr id="14351" name="任意多边形 14350"/>
              <p:cNvSpPr/>
              <p:nvPr/>
            </p:nvSpPr>
            <p:spPr>
              <a:xfrm>
                <a:off x="348" y="1155"/>
                <a:ext cx="419" cy="12"/>
              </a:xfrm>
              <a:custGeom>
                <a:avLst/>
                <a:gdLst/>
                <a:ahLst/>
                <a:cxnLst/>
                <a:rect l="0" t="0" r="0" b="0"/>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tileRect/>
              </a:gradFill>
              <a:ln w="9525">
                <a:noFill/>
              </a:ln>
            </p:spPr>
            <p:txBody>
              <a:bodyPr/>
              <a:lstStyle/>
              <a:p>
                <a:endParaRPr lang="zh-CN" altLang="en-US"/>
              </a:p>
            </p:txBody>
          </p:sp>
        </p:grpSp>
      </p:grpSp>
      <p:sp>
        <p:nvSpPr>
          <p:cNvPr id="14352" name="标题 14351"/>
          <p:cNvSpPr>
            <a:spLocks noGrp="1"/>
          </p:cNvSpPr>
          <p:nvPr>
            <p:ph type="ctrTitle" sz="quarter"/>
          </p:nvPr>
        </p:nvSpPr>
        <p:spPr>
          <a:xfrm>
            <a:off x="1066800" y="1997075"/>
            <a:ext cx="7086600" cy="1431925"/>
          </a:xfrm>
          <a:prstGeom prst="rect">
            <a:avLst/>
          </a:prstGeom>
          <a:noFill/>
          <a:ln w="9525">
            <a:noFill/>
          </a:ln>
        </p:spPr>
        <p:txBody>
          <a:bodyPr anchor="b"/>
          <a:lstStyle>
            <a:lvl1pPr lvl="0">
              <a:defRPr/>
            </a:lvl1pPr>
          </a:lstStyle>
          <a:p>
            <a:pPr lvl="0"/>
            <a:r>
              <a:rPr lang="zh-CN" altLang="en-US" dirty="0"/>
              <a:t>单击此处编辑母版标题样式</a:t>
            </a:r>
          </a:p>
        </p:txBody>
      </p:sp>
      <p:sp>
        <p:nvSpPr>
          <p:cNvPr id="14353" name="副标题 14352"/>
          <p:cNvSpPr>
            <a:spLocks noGrp="1"/>
          </p:cNvSpPr>
          <p:nvPr>
            <p:ph type="subTitle" sz="quarter" idx="1"/>
          </p:nvPr>
        </p:nvSpPr>
        <p:spPr>
          <a:xfrm>
            <a:off x="1066800" y="3886200"/>
            <a:ext cx="6400800" cy="1752600"/>
          </a:xfrm>
          <a:prstGeom prst="rect">
            <a:avLst/>
          </a:prstGeom>
          <a:noFill/>
          <a:ln w="9525">
            <a:noFill/>
          </a:ln>
        </p:spPr>
        <p:txBody>
          <a:bodyPr anchor="t"/>
          <a:lstStyle>
            <a:lvl1pPr marL="0" lvl="0" indent="0">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dirty="0"/>
              <a:t>单击此处编辑母版副标题样式</a:t>
            </a:r>
          </a:p>
        </p:txBody>
      </p:sp>
      <p:sp>
        <p:nvSpPr>
          <p:cNvPr id="14354" name="日期占位符 14353"/>
          <p:cNvSpPr>
            <a:spLocks noGrp="1"/>
          </p:cNvSpPr>
          <p:nvPr>
            <p:ph type="dt" sz="quarter" idx="2"/>
          </p:nvPr>
        </p:nvSpPr>
        <p:spPr>
          <a:xfrm>
            <a:off x="1066800" y="6248400"/>
            <a:ext cx="1905000" cy="457200"/>
          </a:xfrm>
          <a:prstGeom prst="rect">
            <a:avLst/>
          </a:prstGeom>
          <a:noFill/>
          <a:ln w="9525">
            <a:noFill/>
          </a:ln>
        </p:spPr>
        <p:txBody>
          <a:bodyPr anchor="t"/>
          <a:lstStyle>
            <a:lvl1pPr>
              <a:defRPr sz="1000" b="0">
                <a:latin typeface="Tahoma" panose="020B0604030504040204" charset="0"/>
              </a:defRPr>
            </a:lvl1pPr>
          </a:lstStyle>
          <a:p>
            <a:endParaRPr lang="zh-CN" altLang="en-US" dirty="0">
              <a:effectLst>
                <a:outerShdw blurRad="38100" dist="38100" dir="2700000">
                  <a:srgbClr val="000000"/>
                </a:outerShdw>
              </a:effectLst>
              <a:latin typeface="Arial" panose="020B0604020202020204" pitchFamily="34" charset="0"/>
            </a:endParaRPr>
          </a:p>
        </p:txBody>
      </p:sp>
      <p:sp>
        <p:nvSpPr>
          <p:cNvPr id="14355" name="页脚占位符 14354"/>
          <p:cNvSpPr>
            <a:spLocks noGrp="1"/>
          </p:cNvSpPr>
          <p:nvPr>
            <p:ph type="ftr" sz="quarter" idx="3"/>
          </p:nvPr>
        </p:nvSpPr>
        <p:spPr>
          <a:xfrm>
            <a:off x="3352800" y="6248400"/>
            <a:ext cx="2895600" cy="457200"/>
          </a:xfrm>
          <a:prstGeom prst="rect">
            <a:avLst/>
          </a:prstGeom>
          <a:noFill/>
          <a:ln w="9525">
            <a:noFill/>
          </a:ln>
        </p:spPr>
        <p:txBody>
          <a:bodyPr anchor="t"/>
          <a:lstStyle>
            <a:lvl1pPr algn="ctr">
              <a:defRPr sz="1000" b="0">
                <a:latin typeface="Tahoma" panose="020B0604030504040204" charset="0"/>
              </a:defRPr>
            </a:lvl1p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14356" name="灯片编号占位符 14355"/>
          <p:cNvSpPr>
            <a:spLocks noGrp="1"/>
          </p:cNvSpPr>
          <p:nvPr>
            <p:ph type="sldNum" sz="quarter" idx="4"/>
          </p:nvPr>
        </p:nvSpPr>
        <p:spPr>
          <a:xfrm>
            <a:off x="6705600" y="6248400"/>
            <a:ext cx="1905000" cy="457200"/>
          </a:xfrm>
          <a:prstGeom prst="rect">
            <a:avLst/>
          </a:prstGeom>
          <a:noFill/>
          <a:ln w="9525">
            <a:noFill/>
          </a:ln>
        </p:spPr>
        <p:txBody>
          <a:bodyPr anchor="t"/>
          <a:lstStyle>
            <a:lvl1pPr algn="r">
              <a:defRPr sz="1000" b="0">
                <a:latin typeface="Tahoma" panose="020B0604030504040204" charset="0"/>
              </a:defRPr>
            </a:lvl1pPr>
          </a:lstStyle>
          <a:p>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indefinite" fill="hold">
                                          <p:stCondLst>
                                            <p:cond delay="0"/>
                                          </p:stCondLst>
                                        </p:cTn>
                                        <p:tgtEl>
                                          <p:spTgt spid="14352"/>
                                        </p:tgtEl>
                                        <p:attrNameLst>
                                          <p:attrName>style.visibility</p:attrName>
                                        </p:attrNameLst>
                                      </p:cBhvr>
                                      <p:to>
                                        <p:strVal val="visible"/>
                                      </p:to>
                                    </p:set>
                                    <p:anim calcmode="lin" valueType="num">
                                      <p:cBhvr>
                                        <p:cTn id="7" dur="1000" fill="hold"/>
                                        <p:tgtEl>
                                          <p:spTgt spid="14352"/>
                                        </p:tgtEl>
                                        <p:attrNameLst>
                                          <p:attrName>ppt_x</p:attrName>
                                        </p:attrNameLst>
                                      </p:cBhvr>
                                      <p:tavLst>
                                        <p:tav tm="0">
                                          <p:val>
                                            <p:strVal val="#ppt_x-.2"/>
                                          </p:val>
                                        </p:tav>
                                        <p:tav tm="100000">
                                          <p:val>
                                            <p:strVal val="#ppt_x"/>
                                          </p:val>
                                        </p:tav>
                                      </p:tavLst>
                                    </p:anim>
                                    <p:anim calcmode="lin" valueType="num">
                                      <p:cBhvr>
                                        <p:cTn id="8" dur="1000" fill="hold"/>
                                        <p:tgtEl>
                                          <p:spTgt spid="143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352"/>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14353">
                                            <p:txEl>
                                              <p:pRg st="0" end="0"/>
                                            </p:txEl>
                                          </p:spTgt>
                                        </p:tgtEl>
                                        <p:attrNameLst>
                                          <p:attrName>style.visibility</p:attrName>
                                        </p:attrNameLst>
                                      </p:cBhvr>
                                      <p:to>
                                        <p:strVal val="visible"/>
                                      </p:to>
                                    </p:set>
                                    <p:animEffect transition="in" filter="fade">
                                      <p:cBhvr>
                                        <p:cTn id="14" dur="500"/>
                                        <p:tgtEl>
                                          <p:spTgt spid="14353">
                                            <p:txEl>
                                              <p:pRg st="0" end="0"/>
                                            </p:txEl>
                                          </p:spTgt>
                                        </p:tgtEl>
                                      </p:cBhvr>
                                    </p:animEffect>
                                    <p:anim calcmode="lin" valueType="num">
                                      <p:cBhvr>
                                        <p:cTn id="15" dur="500" fill="hold"/>
                                        <p:tgtEl>
                                          <p:spTgt spid="1435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4353">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p:bldP spid="14353" grpId="0" bui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188595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304800"/>
            <a:ext cx="554852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lvl1pPr>
              <a:defRPr>
                <a:solidFill>
                  <a:srgbClr val="FFFF00"/>
                </a:solidFill>
              </a:defRPr>
            </a:lvl1pPr>
          </a:lstStyle>
          <a:p>
            <a:r>
              <a:rPr lang="zh-CN" altLang="en-US" dirty="0"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
        <p:nvSpPr>
          <p:cNvPr id="7" name="文本框 6"/>
          <p:cNvSpPr txBox="1"/>
          <p:nvPr userDrawn="1"/>
        </p:nvSpPr>
        <p:spPr>
          <a:xfrm rot="19100730">
            <a:off x="-831750" y="1505634"/>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17" name="文本框 16"/>
          <p:cNvSpPr txBox="1"/>
          <p:nvPr userDrawn="1"/>
        </p:nvSpPr>
        <p:spPr>
          <a:xfrm rot="19100730">
            <a:off x="356667" y="4982150"/>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18" name="文本框 17"/>
          <p:cNvSpPr txBox="1"/>
          <p:nvPr userDrawn="1"/>
        </p:nvSpPr>
        <p:spPr>
          <a:xfrm rot="19100730">
            <a:off x="-873825" y="4852046"/>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19" name="文本框 18"/>
          <p:cNvSpPr txBox="1"/>
          <p:nvPr userDrawn="1"/>
        </p:nvSpPr>
        <p:spPr>
          <a:xfrm rot="19100730">
            <a:off x="4387630" y="1502195"/>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0" name="文本框 19"/>
          <p:cNvSpPr txBox="1"/>
          <p:nvPr userDrawn="1"/>
        </p:nvSpPr>
        <p:spPr>
          <a:xfrm rot="19100730">
            <a:off x="2556816" y="4881067"/>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1" name="文本框 20"/>
          <p:cNvSpPr txBox="1"/>
          <p:nvPr userDrawn="1"/>
        </p:nvSpPr>
        <p:spPr>
          <a:xfrm rot="19100730">
            <a:off x="4387631" y="5083231"/>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2" name="文本框 21"/>
          <p:cNvSpPr txBox="1"/>
          <p:nvPr userDrawn="1"/>
        </p:nvSpPr>
        <p:spPr>
          <a:xfrm rot="19100730">
            <a:off x="-967416" y="3926498"/>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3" name="文本框 22"/>
          <p:cNvSpPr txBox="1"/>
          <p:nvPr userDrawn="1"/>
        </p:nvSpPr>
        <p:spPr>
          <a:xfrm rot="19100730">
            <a:off x="-902877" y="412481"/>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4" name="文本框 23"/>
          <p:cNvSpPr txBox="1"/>
          <p:nvPr userDrawn="1"/>
        </p:nvSpPr>
        <p:spPr>
          <a:xfrm rot="19100730">
            <a:off x="6114483" y="4852048"/>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5" name="文本框 24"/>
          <p:cNvSpPr txBox="1"/>
          <p:nvPr userDrawn="1"/>
        </p:nvSpPr>
        <p:spPr>
          <a:xfrm rot="19100730">
            <a:off x="922366" y="1439949"/>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6" name="文本框 25"/>
          <p:cNvSpPr txBox="1"/>
          <p:nvPr userDrawn="1"/>
        </p:nvSpPr>
        <p:spPr>
          <a:xfrm rot="19100730">
            <a:off x="2285680" y="1546496"/>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7" name="文本框 26"/>
          <p:cNvSpPr txBox="1"/>
          <p:nvPr userDrawn="1"/>
        </p:nvSpPr>
        <p:spPr>
          <a:xfrm rot="19100730">
            <a:off x="3132275" y="1603276"/>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8" name="文本框 27"/>
          <p:cNvSpPr txBox="1"/>
          <p:nvPr userDrawn="1"/>
        </p:nvSpPr>
        <p:spPr>
          <a:xfrm rot="19100730">
            <a:off x="4246116" y="4246215"/>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
        <p:nvSpPr>
          <p:cNvPr id="29" name="文本框 28"/>
          <p:cNvSpPr txBox="1"/>
          <p:nvPr userDrawn="1"/>
        </p:nvSpPr>
        <p:spPr>
          <a:xfrm rot="19100730">
            <a:off x="3141074" y="3465860"/>
            <a:ext cx="5867400" cy="646331"/>
          </a:xfrm>
          <a:prstGeom prst="rect">
            <a:avLst/>
          </a:prstGeom>
          <a:solidFill>
            <a:schemeClr val="accent1">
              <a:alpha val="0"/>
            </a:schemeClr>
          </a:solidFill>
        </p:spPr>
        <p:txBody>
          <a:bodyPr wrap="square" rtlCol="0">
            <a:spAutoFit/>
          </a:bodyPr>
          <a:lstStyle/>
          <a:p>
            <a:pPr algn="ctr"/>
            <a:r>
              <a:rPr lang="zh-CN" altLang="en-US" dirty="0" smtClean="0">
                <a:solidFill>
                  <a:schemeClr val="accent3">
                    <a:lumMod val="50000"/>
                  </a:schemeClr>
                </a:solidFill>
              </a:rPr>
              <a:t>东南大学外国语学院研究生外语教学部版权所有 </a:t>
            </a:r>
            <a:endParaRPr lang="en-US" altLang="zh-CN" dirty="0" smtClean="0">
              <a:solidFill>
                <a:schemeClr val="accent3">
                  <a:lumMod val="50000"/>
                </a:schemeClr>
              </a:solidFill>
            </a:endParaRPr>
          </a:p>
          <a:p>
            <a:pPr algn="ctr"/>
            <a:r>
              <a:rPr lang="zh-CN" altLang="en-US" dirty="0" smtClean="0">
                <a:solidFill>
                  <a:schemeClr val="accent3">
                    <a:lumMod val="50000"/>
                  </a:schemeClr>
                </a:solidFill>
              </a:rPr>
              <a:t>欢迎交流 盗用必究</a:t>
            </a:r>
            <a:endParaRPr lang="zh-CN" altLang="en-US" dirty="0">
              <a:solidFill>
                <a:schemeClr val="accent3">
                  <a:lumMod val="50000"/>
                </a:schemeClr>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981200"/>
            <a:ext cx="3696462"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14138" y="1981200"/>
            <a:ext cx="3696462"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314" name="组合 13313"/>
          <p:cNvGrpSpPr/>
          <p:nvPr/>
        </p:nvGrpSpPr>
        <p:grpSpPr>
          <a:xfrm>
            <a:off x="0" y="6350"/>
            <a:ext cx="9140825" cy="6851650"/>
            <a:chOff x="0" y="4"/>
            <a:chExt cx="5758" cy="4316"/>
          </a:xfrm>
        </p:grpSpPr>
        <p:sp>
          <p:nvSpPr>
            <p:cNvPr id="13315" name="任意多边形 13314"/>
            <p:cNvSpPr/>
            <p:nvPr/>
          </p:nvSpPr>
          <p:spPr>
            <a:xfrm>
              <a:off x="558" y="1161"/>
              <a:ext cx="5200" cy="3159"/>
            </a:xfrm>
            <a:custGeom>
              <a:avLst/>
              <a:gdLst/>
              <a:ahLst/>
              <a:cxnLst/>
              <a:rect l="0" t="0" r="0" b="0"/>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tileRect/>
            </a:gradFill>
            <a:ln w="9525">
              <a:noFill/>
            </a:ln>
          </p:spPr>
          <p:txBody>
            <a:bodyPr/>
            <a:lstStyle/>
            <a:p>
              <a:endParaRPr lang="zh-CN" altLang="en-US"/>
            </a:p>
          </p:txBody>
        </p:sp>
        <p:sp>
          <p:nvSpPr>
            <p:cNvPr id="13316" name="任意多边形 13315"/>
            <p:cNvSpPr/>
            <p:nvPr/>
          </p:nvSpPr>
          <p:spPr>
            <a:xfrm>
              <a:off x="0" y="1161"/>
              <a:ext cx="558" cy="3159"/>
            </a:xfrm>
            <a:custGeom>
              <a:avLst/>
              <a:gdLst/>
              <a:ahLst/>
              <a:cxnLst/>
              <a:rect l="0" t="0" r="0" b="0"/>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tileRect/>
            </a:gradFill>
            <a:ln w="9525">
              <a:noFill/>
            </a:ln>
          </p:spPr>
          <p:txBody>
            <a:bodyPr/>
            <a:lstStyle/>
            <a:p>
              <a:endParaRPr lang="zh-CN" altLang="en-US"/>
            </a:p>
          </p:txBody>
        </p:sp>
        <p:grpSp>
          <p:nvGrpSpPr>
            <p:cNvPr id="13317" name="组合 13316"/>
            <p:cNvGrpSpPr/>
            <p:nvPr userDrawn="1"/>
          </p:nvGrpSpPr>
          <p:grpSpPr>
            <a:xfrm>
              <a:off x="0" y="4"/>
              <a:ext cx="5758" cy="4316"/>
              <a:chOff x="0" y="4"/>
              <a:chExt cx="5758" cy="4316"/>
            </a:xfrm>
          </p:grpSpPr>
          <p:sp>
            <p:nvSpPr>
              <p:cNvPr id="13318" name="任意多边形 13317"/>
              <p:cNvSpPr/>
              <p:nvPr/>
            </p:nvSpPr>
            <p:spPr>
              <a:xfrm>
                <a:off x="552" y="4"/>
                <a:ext cx="12" cy="695"/>
              </a:xfrm>
              <a:custGeom>
                <a:avLst/>
                <a:gdLst/>
                <a:ahLst/>
                <a:cxnLst/>
                <a:rect l="0" t="0" r="0" b="0"/>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tileRect/>
              </a:gradFill>
              <a:ln w="9525">
                <a:noFill/>
              </a:ln>
            </p:spPr>
            <p:txBody>
              <a:bodyPr/>
              <a:lstStyle/>
              <a:p>
                <a:endParaRPr lang="zh-CN" altLang="en-US"/>
              </a:p>
            </p:txBody>
          </p:sp>
          <p:sp>
            <p:nvSpPr>
              <p:cNvPr id="13319" name="任意多边形 13318"/>
              <p:cNvSpPr/>
              <p:nvPr/>
            </p:nvSpPr>
            <p:spPr>
              <a:xfrm>
                <a:off x="552" y="1623"/>
                <a:ext cx="12" cy="2697"/>
              </a:xfrm>
              <a:custGeom>
                <a:avLst/>
                <a:gdLst/>
                <a:ahLst/>
                <a:cxnLst/>
                <a:rect l="0" t="0" r="0" b="0"/>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tileRect/>
              </a:gradFill>
              <a:ln w="9525">
                <a:noFill/>
              </a:ln>
            </p:spPr>
            <p:txBody>
              <a:bodyPr/>
              <a:lstStyle/>
              <a:p>
                <a:endParaRPr lang="zh-CN" altLang="en-US"/>
              </a:p>
            </p:txBody>
          </p:sp>
          <p:sp>
            <p:nvSpPr>
              <p:cNvPr id="13320" name="任意多边形 13319"/>
              <p:cNvSpPr/>
              <p:nvPr/>
            </p:nvSpPr>
            <p:spPr>
              <a:xfrm>
                <a:off x="1019" y="1155"/>
                <a:ext cx="4739" cy="12"/>
              </a:xfrm>
              <a:custGeom>
                <a:avLst/>
                <a:gdLst/>
                <a:ahLst/>
                <a:cxnLst/>
                <a:rect l="0" t="0" r="0" b="0"/>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tileRect/>
              </a:gradFill>
              <a:ln w="9525">
                <a:noFill/>
              </a:ln>
            </p:spPr>
            <p:txBody>
              <a:bodyPr/>
              <a:lstStyle/>
              <a:p>
                <a:endParaRPr lang="zh-CN" altLang="en-US"/>
              </a:p>
            </p:txBody>
          </p:sp>
          <p:sp>
            <p:nvSpPr>
              <p:cNvPr id="13321" name="任意多边形 13320"/>
              <p:cNvSpPr/>
              <p:nvPr/>
            </p:nvSpPr>
            <p:spPr>
              <a:xfrm>
                <a:off x="552" y="1371"/>
                <a:ext cx="12" cy="252"/>
              </a:xfrm>
              <a:custGeom>
                <a:avLst/>
                <a:gdLst/>
                <a:ahLst/>
                <a:cxnLst/>
                <a:rect l="0" t="0" r="0" b="0"/>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tileRect/>
              </a:gradFill>
              <a:ln w="9525">
                <a:noFill/>
              </a:ln>
            </p:spPr>
            <p:txBody>
              <a:bodyPr/>
              <a:lstStyle/>
              <a:p>
                <a:endParaRPr lang="zh-CN" altLang="en-US"/>
              </a:p>
            </p:txBody>
          </p:sp>
          <p:sp>
            <p:nvSpPr>
              <p:cNvPr id="13322" name="任意多边形 13321"/>
              <p:cNvSpPr/>
              <p:nvPr/>
            </p:nvSpPr>
            <p:spPr>
              <a:xfrm>
                <a:off x="552" y="699"/>
                <a:ext cx="12" cy="252"/>
              </a:xfrm>
              <a:custGeom>
                <a:avLst/>
                <a:gdLst/>
                <a:ahLst/>
                <a:cxnLst/>
                <a:rect l="0" t="0" r="0" b="0"/>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tileRect/>
              </a:gradFill>
              <a:ln w="9525">
                <a:noFill/>
              </a:ln>
            </p:spPr>
            <p:txBody>
              <a:bodyPr/>
              <a:lstStyle/>
              <a:p>
                <a:endParaRPr lang="zh-CN" altLang="en-US"/>
              </a:p>
            </p:txBody>
          </p:sp>
          <p:sp>
            <p:nvSpPr>
              <p:cNvPr id="13323" name="任意多边形 13322"/>
              <p:cNvSpPr/>
              <p:nvPr/>
            </p:nvSpPr>
            <p:spPr>
              <a:xfrm>
                <a:off x="552" y="951"/>
                <a:ext cx="12" cy="420"/>
              </a:xfrm>
              <a:custGeom>
                <a:avLst/>
                <a:gdLst/>
                <a:ahLst/>
                <a:cxnLst/>
                <a:rect l="0" t="0" r="0" b="0"/>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tileRect/>
              </a:gradFill>
              <a:ln w="9525">
                <a:noFill/>
              </a:ln>
            </p:spPr>
            <p:txBody>
              <a:bodyPr/>
              <a:lstStyle/>
              <a:p>
                <a:endParaRPr lang="zh-CN" altLang="en-US"/>
              </a:p>
            </p:txBody>
          </p:sp>
          <p:sp>
            <p:nvSpPr>
              <p:cNvPr id="13324" name="任意多边形 13323"/>
              <p:cNvSpPr/>
              <p:nvPr/>
            </p:nvSpPr>
            <p:spPr>
              <a:xfrm>
                <a:off x="0" y="1155"/>
                <a:ext cx="351" cy="12"/>
              </a:xfrm>
              <a:custGeom>
                <a:avLst/>
                <a:gdLst/>
                <a:ahLst/>
                <a:cxnLst/>
                <a:rect l="0" t="0" r="0" b="0"/>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tileRect/>
              </a:gradFill>
              <a:ln w="9525">
                <a:noFill/>
              </a:ln>
            </p:spPr>
            <p:txBody>
              <a:bodyPr/>
              <a:lstStyle/>
              <a:p>
                <a:endParaRPr lang="zh-CN" altLang="en-US"/>
              </a:p>
            </p:txBody>
          </p:sp>
          <p:sp>
            <p:nvSpPr>
              <p:cNvPr id="13325" name="任意多边形 13324"/>
              <p:cNvSpPr/>
              <p:nvPr/>
            </p:nvSpPr>
            <p:spPr>
              <a:xfrm>
                <a:off x="767" y="1155"/>
                <a:ext cx="252" cy="12"/>
              </a:xfrm>
              <a:custGeom>
                <a:avLst/>
                <a:gdLst/>
                <a:ahLst/>
                <a:cxnLst/>
                <a:rect l="0" t="0" r="0" b="0"/>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tileRect/>
              </a:gradFill>
              <a:ln w="9525">
                <a:noFill/>
              </a:ln>
            </p:spPr>
            <p:txBody>
              <a:bodyPr/>
              <a:lstStyle/>
              <a:p>
                <a:endParaRPr lang="zh-CN" altLang="en-US"/>
              </a:p>
            </p:txBody>
          </p:sp>
          <p:sp>
            <p:nvSpPr>
              <p:cNvPr id="13326" name="任意多边形 13325"/>
              <p:cNvSpPr/>
              <p:nvPr/>
            </p:nvSpPr>
            <p:spPr>
              <a:xfrm>
                <a:off x="348" y="1155"/>
                <a:ext cx="419" cy="12"/>
              </a:xfrm>
              <a:custGeom>
                <a:avLst/>
                <a:gdLst/>
                <a:ahLst/>
                <a:cxnLst/>
                <a:rect l="0" t="0" r="0" b="0"/>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tileRect/>
              </a:gradFill>
              <a:ln w="9525">
                <a:noFill/>
              </a:ln>
            </p:spPr>
            <p:txBody>
              <a:bodyPr/>
              <a:lstStyle/>
              <a:p>
                <a:endParaRPr lang="zh-CN" altLang="en-US"/>
              </a:p>
            </p:txBody>
          </p:sp>
        </p:grpSp>
      </p:grpSp>
      <p:sp>
        <p:nvSpPr>
          <p:cNvPr id="13327" name="标题 13326"/>
          <p:cNvSpPr>
            <a:spLocks noGrp="1"/>
          </p:cNvSpPr>
          <p:nvPr>
            <p:ph type="title"/>
          </p:nvPr>
        </p:nvSpPr>
        <p:spPr>
          <a:xfrm>
            <a:off x="1066800" y="304800"/>
            <a:ext cx="7543800" cy="1431925"/>
          </a:xfrm>
          <a:prstGeom prst="rect">
            <a:avLst/>
          </a:prstGeom>
          <a:noFill/>
          <a:ln w="9525">
            <a:noFill/>
          </a:ln>
        </p:spPr>
        <p:txBody>
          <a:bodyPr anchor="ctr"/>
          <a:lstStyle/>
          <a:p>
            <a:pPr lvl="0"/>
            <a:r>
              <a:rPr lang="zh-CN" altLang="en-US" dirty="0"/>
              <a:t>单击此处编辑母版标题样式</a:t>
            </a:r>
          </a:p>
        </p:txBody>
      </p:sp>
      <p:sp>
        <p:nvSpPr>
          <p:cNvPr id="13328" name="文本占位符 13327"/>
          <p:cNvSpPr>
            <a:spLocks noGrp="1"/>
          </p:cNvSpPr>
          <p:nvPr>
            <p:ph type="body" idx="1"/>
          </p:nvPr>
        </p:nvSpPr>
        <p:spPr>
          <a:xfrm>
            <a:off x="1066800" y="1981200"/>
            <a:ext cx="75438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329" name="日期占位符 13328"/>
          <p:cNvSpPr>
            <a:spLocks noGrp="1"/>
          </p:cNvSpPr>
          <p:nvPr>
            <p:ph type="dt" sz="half" idx="2"/>
          </p:nvPr>
        </p:nvSpPr>
        <p:spPr>
          <a:xfrm>
            <a:off x="1066800" y="6248400"/>
            <a:ext cx="1905000" cy="457200"/>
          </a:xfrm>
          <a:prstGeom prst="rect">
            <a:avLst/>
          </a:prstGeom>
          <a:noFill/>
          <a:ln w="9525">
            <a:noFill/>
          </a:ln>
        </p:spPr>
        <p:txBody>
          <a:bodyPr/>
          <a:lstStyle>
            <a:lvl1pPr>
              <a:defRPr sz="1000" b="0">
                <a:latin typeface="Tahoma" panose="020B0604030504040204" charset="0"/>
              </a:defRPr>
            </a:lvl1pPr>
          </a:lstStyle>
          <a:p>
            <a:pPr lvl="0"/>
            <a:endParaRPr lang="zh-CN" altLang="en-US" dirty="0">
              <a:effectLst>
                <a:outerShdw blurRad="38100" dist="38100" dir="2700000">
                  <a:srgbClr val="000000"/>
                </a:outerShdw>
              </a:effectLst>
              <a:latin typeface="Arial" panose="020B0604020202020204" pitchFamily="34" charset="0"/>
            </a:endParaRPr>
          </a:p>
        </p:txBody>
      </p:sp>
      <p:sp>
        <p:nvSpPr>
          <p:cNvPr id="13330" name="页脚占位符 13329"/>
          <p:cNvSpPr>
            <a:spLocks noGrp="1"/>
          </p:cNvSpPr>
          <p:nvPr>
            <p:ph type="ftr" sz="quarter" idx="3"/>
          </p:nvPr>
        </p:nvSpPr>
        <p:spPr>
          <a:xfrm>
            <a:off x="3429000" y="6248400"/>
            <a:ext cx="2895600" cy="457200"/>
          </a:xfrm>
          <a:prstGeom prst="rect">
            <a:avLst/>
          </a:prstGeom>
          <a:noFill/>
          <a:ln w="9525">
            <a:noFill/>
          </a:ln>
        </p:spPr>
        <p:txBody>
          <a:bodyPr/>
          <a:lstStyle>
            <a:lvl1pPr algn="ctr">
              <a:defRPr sz="1000" b="0">
                <a:latin typeface="Tahoma" panose="020B0604030504040204" charset="0"/>
              </a:defRPr>
            </a:lvl1p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13331" name="灯片编号占位符 13330"/>
          <p:cNvSpPr>
            <a:spLocks noGrp="1"/>
          </p:cNvSpPr>
          <p:nvPr>
            <p:ph type="sldNum" sz="quarter" idx="4"/>
          </p:nvPr>
        </p:nvSpPr>
        <p:spPr>
          <a:xfrm>
            <a:off x="6705600" y="6248400"/>
            <a:ext cx="1905000" cy="457200"/>
          </a:xfrm>
          <a:prstGeom prst="rect">
            <a:avLst/>
          </a:prstGeom>
          <a:noFill/>
          <a:ln w="9525">
            <a:noFill/>
          </a:ln>
        </p:spPr>
        <p:txBody>
          <a:bodyPr/>
          <a:lstStyle>
            <a:lvl1pPr algn="r">
              <a:defRPr sz="1000" b="0">
                <a:latin typeface="Tahoma" panose="020B0604030504040204" charset="0"/>
              </a:defRPr>
            </a:lvl1pPr>
          </a:lstStyle>
          <a:p>
            <a:pPr lvl="0"/>
            <a:fld id="{9A0DB2DC-4C9A-4742-B13C-FB6460FD3503}" type="slidenum">
              <a:rPr lang="zh-CN" altLang="en-US" dirty="0">
                <a:effectLst>
                  <a:outerShdw blurRad="38100" dist="38100" dir="2700000">
                    <a:srgbClr val="000000"/>
                  </a:outerShdw>
                </a:effectLst>
              </a:rPr>
              <a:t>‹#›</a:t>
            </a:fld>
            <a:endParaRPr lang="zh-CN" altLang="en-US" dirty="0">
              <a:effectLst>
                <a:outerShdw blurRad="38100" dist="38100" dir="2700000">
                  <a:srgbClr val="000000"/>
                </a:outerShdw>
              </a:effectLst>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indefinite" fill="hold">
                                          <p:stCondLst>
                                            <p:cond delay="0"/>
                                          </p:stCondLst>
                                        </p:cTn>
                                        <p:tgtEl>
                                          <p:spTgt spid="13327"/>
                                        </p:tgtEl>
                                        <p:attrNameLst>
                                          <p:attrName>style.visibility</p:attrName>
                                        </p:attrNameLst>
                                      </p:cBhvr>
                                      <p:to>
                                        <p:strVal val="visible"/>
                                      </p:to>
                                    </p:set>
                                    <p:anim calcmode="lin" valueType="num">
                                      <p:cBhvr>
                                        <p:cTn id="7" dur="1000" fill="hold"/>
                                        <p:tgtEl>
                                          <p:spTgt spid="13327"/>
                                        </p:tgtEl>
                                        <p:attrNameLst>
                                          <p:attrName>ppt_x</p:attrName>
                                        </p:attrNameLst>
                                      </p:cBhvr>
                                      <p:tavLst>
                                        <p:tav tm="0">
                                          <p:val>
                                            <p:strVal val="#ppt_x-.2"/>
                                          </p:val>
                                        </p:tav>
                                        <p:tav tm="100000">
                                          <p:val>
                                            <p:strVal val="#ppt_x"/>
                                          </p:val>
                                        </p:tav>
                                      </p:tavLst>
                                    </p:anim>
                                    <p:anim calcmode="lin" valueType="num">
                                      <p:cBhvr>
                                        <p:cTn id="8" dur="1000" fill="hold"/>
                                        <p:tgtEl>
                                          <p:spTgt spid="13327"/>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27"/>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13328">
                                            <p:txEl>
                                              <p:pRg st="0" end="0"/>
                                            </p:txEl>
                                          </p:spTgt>
                                        </p:tgtEl>
                                        <p:attrNameLst>
                                          <p:attrName>style.visibility</p:attrName>
                                        </p:attrNameLst>
                                      </p:cBhvr>
                                      <p:to>
                                        <p:strVal val="visible"/>
                                      </p:to>
                                    </p:set>
                                    <p:animEffect transition="in" filter="fade">
                                      <p:cBhvr>
                                        <p:cTn id="14" dur="500"/>
                                        <p:tgtEl>
                                          <p:spTgt spid="13328">
                                            <p:txEl>
                                              <p:pRg st="0" end="0"/>
                                            </p:txEl>
                                          </p:spTgt>
                                        </p:tgtEl>
                                      </p:cBhvr>
                                    </p:animEffect>
                                    <p:anim calcmode="lin" valueType="num">
                                      <p:cBhvr>
                                        <p:cTn id="15" dur="500" fill="hold"/>
                                        <p:tgtEl>
                                          <p:spTgt spid="13328">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3328">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indefinite" fill="hold">
                                          <p:stCondLst>
                                            <p:cond delay="0"/>
                                          </p:stCondLst>
                                        </p:cTn>
                                        <p:tgtEl>
                                          <p:spTgt spid="13328">
                                            <p:txEl>
                                              <p:pRg st="1" end="1"/>
                                            </p:txEl>
                                          </p:spTgt>
                                        </p:tgtEl>
                                        <p:attrNameLst>
                                          <p:attrName>style.visibility</p:attrName>
                                        </p:attrNameLst>
                                      </p:cBhvr>
                                      <p:to>
                                        <p:strVal val="visible"/>
                                      </p:to>
                                    </p:set>
                                    <p:animEffect transition="in" filter="fade">
                                      <p:cBhvr>
                                        <p:cTn id="19" dur="500"/>
                                        <p:tgtEl>
                                          <p:spTgt spid="13328">
                                            <p:txEl>
                                              <p:pRg st="1" end="1"/>
                                            </p:txEl>
                                          </p:spTgt>
                                        </p:tgtEl>
                                      </p:cBhvr>
                                    </p:animEffect>
                                    <p:anim calcmode="lin" valueType="num">
                                      <p:cBhvr>
                                        <p:cTn id="20" dur="500" fill="hold"/>
                                        <p:tgtEl>
                                          <p:spTgt spid="13328">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13328">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indefinite" fill="hold">
                                          <p:stCondLst>
                                            <p:cond delay="0"/>
                                          </p:stCondLst>
                                        </p:cTn>
                                        <p:tgtEl>
                                          <p:spTgt spid="13328">
                                            <p:txEl>
                                              <p:pRg st="2" end="2"/>
                                            </p:txEl>
                                          </p:spTgt>
                                        </p:tgtEl>
                                        <p:attrNameLst>
                                          <p:attrName>style.visibility</p:attrName>
                                        </p:attrNameLst>
                                      </p:cBhvr>
                                      <p:to>
                                        <p:strVal val="visible"/>
                                      </p:to>
                                    </p:set>
                                    <p:animEffect transition="in" filter="fade">
                                      <p:cBhvr>
                                        <p:cTn id="24" dur="500"/>
                                        <p:tgtEl>
                                          <p:spTgt spid="13328">
                                            <p:txEl>
                                              <p:pRg st="2" end="2"/>
                                            </p:txEl>
                                          </p:spTgt>
                                        </p:tgtEl>
                                      </p:cBhvr>
                                    </p:animEffect>
                                    <p:anim calcmode="lin" valueType="num">
                                      <p:cBhvr>
                                        <p:cTn id="25" dur="500" fill="hold"/>
                                        <p:tgtEl>
                                          <p:spTgt spid="13328">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13328">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grpId="0" nodeType="withEffect">
                                  <p:stCondLst>
                                    <p:cond delay="0"/>
                                  </p:stCondLst>
                                  <p:childTnLst>
                                    <p:set>
                                      <p:cBhvr>
                                        <p:cTn id="28" dur="indefinite" fill="hold">
                                          <p:stCondLst>
                                            <p:cond delay="0"/>
                                          </p:stCondLst>
                                        </p:cTn>
                                        <p:tgtEl>
                                          <p:spTgt spid="13328">
                                            <p:txEl>
                                              <p:pRg st="3" end="3"/>
                                            </p:txEl>
                                          </p:spTgt>
                                        </p:tgtEl>
                                        <p:attrNameLst>
                                          <p:attrName>style.visibility</p:attrName>
                                        </p:attrNameLst>
                                      </p:cBhvr>
                                      <p:to>
                                        <p:strVal val="visible"/>
                                      </p:to>
                                    </p:set>
                                    <p:animEffect transition="in" filter="fade">
                                      <p:cBhvr>
                                        <p:cTn id="29" dur="500"/>
                                        <p:tgtEl>
                                          <p:spTgt spid="13328">
                                            <p:txEl>
                                              <p:pRg st="3" end="3"/>
                                            </p:txEl>
                                          </p:spTgt>
                                        </p:tgtEl>
                                      </p:cBhvr>
                                    </p:animEffect>
                                    <p:anim calcmode="lin" valueType="num">
                                      <p:cBhvr>
                                        <p:cTn id="30" dur="500" fill="hold"/>
                                        <p:tgtEl>
                                          <p:spTgt spid="13328">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13328">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grpId="0" nodeType="withEffect">
                                  <p:stCondLst>
                                    <p:cond delay="0"/>
                                  </p:stCondLst>
                                  <p:childTnLst>
                                    <p:set>
                                      <p:cBhvr>
                                        <p:cTn id="33" dur="indefinite" fill="hold">
                                          <p:stCondLst>
                                            <p:cond delay="0"/>
                                          </p:stCondLst>
                                        </p:cTn>
                                        <p:tgtEl>
                                          <p:spTgt spid="13328">
                                            <p:txEl>
                                              <p:pRg st="4" end="4"/>
                                            </p:txEl>
                                          </p:spTgt>
                                        </p:tgtEl>
                                        <p:attrNameLst>
                                          <p:attrName>style.visibility</p:attrName>
                                        </p:attrNameLst>
                                      </p:cBhvr>
                                      <p:to>
                                        <p:strVal val="visible"/>
                                      </p:to>
                                    </p:set>
                                    <p:animEffect transition="in" filter="fade">
                                      <p:cBhvr>
                                        <p:cTn id="34" dur="500"/>
                                        <p:tgtEl>
                                          <p:spTgt spid="13328">
                                            <p:txEl>
                                              <p:pRg st="4" end="4"/>
                                            </p:txEl>
                                          </p:spTgt>
                                        </p:tgtEl>
                                      </p:cBhvr>
                                    </p:animEffect>
                                    <p:anim calcmode="lin" valueType="num">
                                      <p:cBhvr>
                                        <p:cTn id="35" dur="500" fill="hold"/>
                                        <p:tgtEl>
                                          <p:spTgt spid="13328">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13328">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7" grpId="0"/>
      <p:bldP spid="13328" grpId="0" build="p"/>
    </p:bldLst>
  </p:timing>
  <p:hf sldNum="0" hdr="0" dt="0"/>
  <p:txStyles>
    <p:titleStyle>
      <a:lvl1pPr marL="0" lvl="0" indent="0" algn="l" defTabSz="914400" rtl="0" eaLnBrk="1" fontAlgn="base" latinLnBrk="0" hangingPunct="1">
        <a:lnSpc>
          <a:spcPct val="100000"/>
        </a:lnSpc>
        <a:spcBef>
          <a:spcPct val="0"/>
        </a:spcBef>
        <a:spcAft>
          <a:spcPct val="0"/>
        </a:spcAft>
        <a:buNone/>
        <a:defRPr sz="4400" b="1" i="0" u="none" kern="1200" baseline="0">
          <a:solidFill>
            <a:schemeClr val="tx2"/>
          </a:solidFill>
          <a:effectLst>
            <a:outerShdw blurRad="38100" dist="38100" dir="2700000">
              <a:srgbClr val="00000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1"/>
        </a:buClr>
        <a:buFont typeface="Wingdings" panose="05000000000000000000" pitchFamily="2" charset="2"/>
        <a:buChar char="–"/>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Tahoma" panose="020B060403050404020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1020762"/>
            <a:ext cx="7543800" cy="4114800"/>
          </a:xfrm>
        </p:spPr>
        <p:txBody>
          <a:bodyPr/>
          <a:lstStyle/>
          <a:p>
            <a:pPr marL="0" indent="0" algn="ctr">
              <a:buNone/>
            </a:pPr>
            <a:r>
              <a:rPr lang="en-US" altLang="zh-CN" dirty="0"/>
              <a:t>Technical </a:t>
            </a:r>
            <a:r>
              <a:rPr lang="en-US" altLang="zh-CN" dirty="0" smtClean="0"/>
              <a:t>Communication</a:t>
            </a:r>
            <a:r>
              <a:rPr lang="zh-CN" altLang="en-US" dirty="0" smtClean="0"/>
              <a:t> </a:t>
            </a:r>
            <a:r>
              <a:rPr lang="en-US" altLang="zh-CN" dirty="0"/>
              <a:t/>
            </a:r>
            <a:br>
              <a:rPr lang="en-US" altLang="zh-CN" dirty="0"/>
            </a:br>
            <a:r>
              <a:rPr lang="en-US" altLang="zh-CN" dirty="0"/>
              <a:t>《</a:t>
            </a:r>
            <a:r>
              <a:rPr lang="zh-CN" altLang="en-US" dirty="0"/>
              <a:t>技术</a:t>
            </a:r>
            <a:r>
              <a:rPr lang="zh-CN" altLang="en-US" dirty="0" smtClean="0"/>
              <a:t>传播学</a:t>
            </a:r>
            <a:r>
              <a:rPr lang="en-US" altLang="zh-CN" dirty="0" smtClean="0"/>
              <a:t>》</a:t>
            </a:r>
          </a:p>
          <a:p>
            <a:pPr marL="0" indent="0" algn="ctr">
              <a:buNone/>
            </a:pPr>
            <a:endParaRPr lang="en-US" altLang="zh-CN" sz="2400" dirty="0" smtClean="0"/>
          </a:p>
          <a:p>
            <a:pPr marL="0" indent="0" algn="ctr">
              <a:buNone/>
            </a:pPr>
            <a:r>
              <a:rPr lang="zh-CN" altLang="en-US" sz="2000" b="1" dirty="0" smtClean="0">
                <a:latin typeface="华文仿宋" panose="02010600040101010101" pitchFamily="2" charset="-122"/>
                <a:ea typeface="华文仿宋" panose="02010600040101010101" pitchFamily="2" charset="-122"/>
              </a:rPr>
              <a:t>总策划：金晶 凌建辉</a:t>
            </a:r>
            <a:endParaRPr lang="en-US" altLang="zh-CN" sz="2000" b="1" dirty="0" smtClean="0">
              <a:latin typeface="华文仿宋" panose="02010600040101010101" pitchFamily="2" charset="-122"/>
              <a:ea typeface="华文仿宋" panose="02010600040101010101" pitchFamily="2" charset="-122"/>
            </a:endParaRPr>
          </a:p>
          <a:p>
            <a:pPr marL="0" indent="0" algn="ctr">
              <a:buNone/>
            </a:pPr>
            <a:r>
              <a:rPr lang="zh-CN" altLang="en-US" sz="2000" b="1" dirty="0">
                <a:latin typeface="华文仿宋" panose="02010600040101010101" pitchFamily="2" charset="-122"/>
                <a:ea typeface="华文仿宋" panose="02010600040101010101" pitchFamily="2" charset="-122"/>
              </a:rPr>
              <a:t>第一</a:t>
            </a:r>
            <a:r>
              <a:rPr lang="zh-CN" altLang="en-US" sz="2000" b="1" dirty="0" smtClean="0">
                <a:latin typeface="华文仿宋" panose="02010600040101010101" pitchFamily="2" charset="-122"/>
                <a:ea typeface="华文仿宋" panose="02010600040101010101" pitchFamily="2" charset="-122"/>
              </a:rPr>
              <a:t>季教案主创：李黎</a:t>
            </a:r>
            <a:endParaRPr lang="en-US" altLang="zh-CN" sz="2000" b="1" dirty="0" smtClean="0">
              <a:latin typeface="华文仿宋" panose="02010600040101010101" pitchFamily="2" charset="-122"/>
              <a:ea typeface="华文仿宋" panose="02010600040101010101" pitchFamily="2" charset="-122"/>
            </a:endParaRPr>
          </a:p>
          <a:p>
            <a:pPr marL="0" indent="0" algn="ctr">
              <a:buNone/>
            </a:pPr>
            <a:r>
              <a:rPr lang="zh-CN" altLang="en-US" sz="2000" b="1" dirty="0" smtClean="0">
                <a:latin typeface="华文仿宋" panose="02010600040101010101" pitchFamily="2" charset="-122"/>
                <a:ea typeface="华文仿宋" panose="02010600040101010101" pitchFamily="2" charset="-122"/>
              </a:rPr>
              <a:t>资料采集：邢国垣</a:t>
            </a:r>
            <a:endParaRPr lang="en-US" altLang="zh-CN" sz="2000" b="1" dirty="0" smtClean="0">
              <a:latin typeface="华文仿宋" panose="02010600040101010101" pitchFamily="2" charset="-122"/>
              <a:ea typeface="华文仿宋" panose="02010600040101010101" pitchFamily="2" charset="-122"/>
            </a:endParaRPr>
          </a:p>
          <a:p>
            <a:pPr marL="0" indent="0" algn="ctr">
              <a:buNone/>
            </a:pPr>
            <a:r>
              <a:rPr lang="zh-CN" altLang="en-US" sz="2000" b="1" dirty="0" smtClean="0">
                <a:latin typeface="华文仿宋" panose="02010600040101010101" pitchFamily="2" charset="-122"/>
                <a:ea typeface="华文仿宋" panose="02010600040101010101" pitchFamily="2" charset="-122"/>
              </a:rPr>
              <a:t>第二季教案：邢国垣 李黎</a:t>
            </a:r>
            <a:endParaRPr lang="en-US" altLang="zh-CN" sz="2000" b="1" dirty="0" smtClean="0">
              <a:latin typeface="华文仿宋" panose="02010600040101010101" pitchFamily="2" charset="-122"/>
              <a:ea typeface="华文仿宋" panose="02010600040101010101" pitchFamily="2" charset="-122"/>
            </a:endParaRPr>
          </a:p>
          <a:p>
            <a:pPr marL="0" indent="0" algn="ctr">
              <a:buNone/>
            </a:pPr>
            <a:r>
              <a:rPr lang="zh-CN" altLang="en-US" sz="2000" b="1" dirty="0" smtClean="0">
                <a:latin typeface="华文仿宋" panose="02010600040101010101" pitchFamily="2" charset="-122"/>
                <a:ea typeface="华文仿宋" panose="02010600040101010101" pitchFamily="2" charset="-122"/>
              </a:rPr>
              <a:t>技术支持：研究生外语教学部全体教师</a:t>
            </a:r>
            <a:endParaRPr lang="en-US" altLang="zh-CN" sz="2000" b="1" dirty="0" smtClean="0">
              <a:latin typeface="华文仿宋" panose="02010600040101010101" pitchFamily="2" charset="-122"/>
              <a:ea typeface="华文仿宋" panose="02010600040101010101" pitchFamily="2" charset="-122"/>
            </a:endParaRPr>
          </a:p>
          <a:p>
            <a:pPr marL="0" indent="0" algn="ctr">
              <a:buNone/>
            </a:pP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Examples of technical communication</a:t>
            </a:r>
            <a:endParaRPr lang="zh-CN" altLang="en-US" dirty="0"/>
          </a:p>
        </p:txBody>
      </p:sp>
      <p:sp>
        <p:nvSpPr>
          <p:cNvPr id="3" name="内容占位符 2"/>
          <p:cNvSpPr>
            <a:spLocks noGrp="1"/>
          </p:cNvSpPr>
          <p:nvPr>
            <p:ph idx="1"/>
          </p:nvPr>
        </p:nvSpPr>
        <p:spPr>
          <a:xfrm>
            <a:off x="304800" y="1736725"/>
            <a:ext cx="8686800" cy="4114800"/>
          </a:xfrm>
        </p:spPr>
        <p:txBody>
          <a:bodyPr/>
          <a:lstStyle/>
          <a:p>
            <a:pPr marL="0" indent="0">
              <a:buNone/>
            </a:pPr>
            <a:r>
              <a:rPr lang="en-US" altLang="zh-CN" dirty="0" smtClean="0"/>
              <a:t>…</a:t>
            </a:r>
            <a:r>
              <a:rPr lang="en-US" altLang="zh-CN" dirty="0"/>
              <a:t>The text messages you exchange with vendors (like on taobao.com or tmall.com</a:t>
            </a:r>
            <a:r>
              <a:rPr lang="en-US" altLang="zh-CN" dirty="0" smtClean="0"/>
              <a:t>).</a:t>
            </a:r>
            <a:endParaRPr lang="en-US" altLang="zh-CN"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797067"/>
            <a:ext cx="3107121" cy="3054458"/>
          </a:xfrm>
          <a:prstGeom prst="rect">
            <a:avLst/>
          </a:prstGeom>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Examples of technical communication</a:t>
            </a:r>
            <a:endParaRPr lang="zh-CN" altLang="en-US" dirty="0"/>
          </a:p>
        </p:txBody>
      </p:sp>
      <p:sp>
        <p:nvSpPr>
          <p:cNvPr id="3" name="内容占位符 2"/>
          <p:cNvSpPr>
            <a:spLocks noGrp="1"/>
          </p:cNvSpPr>
          <p:nvPr>
            <p:ph idx="1"/>
          </p:nvPr>
        </p:nvSpPr>
        <p:spPr>
          <a:xfrm>
            <a:off x="304800" y="1736725"/>
            <a:ext cx="8686800" cy="4114800"/>
          </a:xfrm>
        </p:spPr>
        <p:txBody>
          <a:bodyPr/>
          <a:lstStyle/>
          <a:p>
            <a:pPr marL="0" indent="0">
              <a:buNone/>
            </a:pPr>
            <a:r>
              <a:rPr lang="en-US" altLang="zh-CN" dirty="0" smtClean="0"/>
              <a:t>The </a:t>
            </a:r>
            <a:r>
              <a:rPr lang="en-US" altLang="zh-CN" dirty="0"/>
              <a:t>phone calls with your project </a:t>
            </a:r>
            <a:r>
              <a:rPr lang="en-US" altLang="zh-CN" dirty="0" smtClean="0"/>
              <a:t>team…</a:t>
            </a:r>
            <a:endParaRPr lang="en-US" altLang="zh-CN"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6" name="图片 5"/>
          <p:cNvPicPr>
            <a:picLocks noChangeAspect="1"/>
          </p:cNvPicPr>
          <p:nvPr/>
        </p:nvPicPr>
        <p:blipFill>
          <a:blip r:embed="rId2"/>
          <a:stretch>
            <a:fillRect/>
          </a:stretch>
        </p:blipFill>
        <p:spPr>
          <a:xfrm>
            <a:off x="3052762" y="2481262"/>
            <a:ext cx="3038475" cy="1895475"/>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Suggested clues for question 1:</a:t>
            </a:r>
            <a:endParaRPr lang="zh-CN" altLang="en-US" sz="3600" dirty="0"/>
          </a:p>
        </p:txBody>
      </p:sp>
      <p:sp>
        <p:nvSpPr>
          <p:cNvPr id="3" name="内容占位符 2"/>
          <p:cNvSpPr>
            <a:spLocks noGrp="1"/>
          </p:cNvSpPr>
          <p:nvPr>
            <p:ph idx="1"/>
          </p:nvPr>
        </p:nvSpPr>
        <p:spPr>
          <a:xfrm>
            <a:off x="76200" y="1447800"/>
            <a:ext cx="8686800" cy="4114800"/>
          </a:xfrm>
        </p:spPr>
        <p:txBody>
          <a:bodyPr/>
          <a:lstStyle/>
          <a:p>
            <a:pPr algn="just"/>
            <a:r>
              <a:rPr lang="en-US" altLang="zh-CN" dirty="0" smtClean="0"/>
              <a:t>All professionals use the four communication skills (reading, writing, speaking and listening) to create, design and transmit technical information safely, effectively and efficiently.</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5410200" y="3514165"/>
            <a:ext cx="2552700" cy="1514475"/>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6765" y="152400"/>
            <a:ext cx="7543800" cy="1066800"/>
          </a:xfrm>
        </p:spPr>
        <p:txBody>
          <a:bodyPr/>
          <a:lstStyle/>
          <a:p>
            <a:pPr algn="ctr"/>
            <a:r>
              <a:rPr lang="en-US" altLang="zh-CN" sz="3200" dirty="0"/>
              <a:t>Suggested clues for question 1:</a:t>
            </a:r>
            <a:endParaRPr lang="zh-CN" altLang="en-US" sz="3200" dirty="0"/>
          </a:p>
        </p:txBody>
      </p:sp>
      <p:sp>
        <p:nvSpPr>
          <p:cNvPr id="3" name="内容占位符 2"/>
          <p:cNvSpPr>
            <a:spLocks noGrp="1"/>
          </p:cNvSpPr>
          <p:nvPr>
            <p:ph idx="1"/>
          </p:nvPr>
        </p:nvSpPr>
        <p:spPr>
          <a:xfrm>
            <a:off x="3048000" y="1524000"/>
            <a:ext cx="5943600" cy="3124200"/>
          </a:xfrm>
        </p:spPr>
        <p:txBody>
          <a:bodyPr/>
          <a:lstStyle/>
          <a:p>
            <a:pPr algn="just"/>
            <a:r>
              <a:rPr lang="en-US" altLang="zh-CN" sz="2800" dirty="0" smtClean="0"/>
              <a:t>Much of what we read every day in work and life – textbooks, computer-based training videos, procedures manuals, Websites, owner’s manuals – </a:t>
            </a:r>
            <a:r>
              <a:rPr lang="en-US" altLang="zh-CN" sz="2800" dirty="0" smtClean="0">
                <a:solidFill>
                  <a:srgbClr val="FFFF00"/>
                </a:solidFill>
              </a:rPr>
              <a:t>is technical communication.  </a:t>
            </a:r>
            <a:endParaRPr lang="zh-CN" altLang="en-US" sz="2800" dirty="0">
              <a:solidFill>
                <a:srgbClr val="FFFF00"/>
              </a:solidFill>
            </a:endParaRPr>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 y="152400"/>
            <a:ext cx="1371600" cy="13716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 y="1676400"/>
            <a:ext cx="2514600" cy="180150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09" y="3243265"/>
            <a:ext cx="2343150" cy="1476000"/>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Suggested clues for question 1:</a:t>
            </a:r>
            <a:endParaRPr lang="zh-CN" altLang="en-US" sz="3200" dirty="0"/>
          </a:p>
        </p:txBody>
      </p:sp>
      <p:sp>
        <p:nvSpPr>
          <p:cNvPr id="3" name="内容占位符 2"/>
          <p:cNvSpPr>
            <a:spLocks noGrp="1"/>
          </p:cNvSpPr>
          <p:nvPr>
            <p:ph idx="1"/>
          </p:nvPr>
        </p:nvSpPr>
        <p:spPr>
          <a:xfrm>
            <a:off x="640976" y="2057400"/>
            <a:ext cx="8001000" cy="4114800"/>
          </a:xfrm>
        </p:spPr>
        <p:txBody>
          <a:bodyPr/>
          <a:lstStyle/>
          <a:p>
            <a:pPr algn="just"/>
            <a:r>
              <a:rPr lang="en-US" altLang="zh-CN" dirty="0" smtClean="0"/>
              <a:t>There are specialized professionals working in companies who are called </a:t>
            </a:r>
            <a:r>
              <a:rPr lang="en-US" altLang="zh-CN" dirty="0" smtClean="0">
                <a:solidFill>
                  <a:srgbClr val="FFFF00"/>
                </a:solidFill>
              </a:rPr>
              <a:t>technical communicators</a:t>
            </a:r>
            <a:r>
              <a:rPr lang="en-US" altLang="zh-CN" dirty="0" smtClean="0"/>
              <a:t>. The career is routinely among the top ones on the job hunting list of industries.</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0"/>
            <a:ext cx="3763328" cy="2057400"/>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1066800" y="57150"/>
            <a:ext cx="6619875" cy="603885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7" name="图片 6"/>
          <p:cNvPicPr>
            <a:picLocks noChangeAspect="1"/>
          </p:cNvPicPr>
          <p:nvPr/>
        </p:nvPicPr>
        <p:blipFill>
          <a:blip r:embed="rId2"/>
          <a:stretch>
            <a:fillRect/>
          </a:stretch>
        </p:blipFill>
        <p:spPr>
          <a:xfrm>
            <a:off x="1066800" y="152400"/>
            <a:ext cx="6572250" cy="477437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161365"/>
            <a:ext cx="8686800" cy="829235"/>
          </a:xfrm>
        </p:spPr>
        <p:txBody>
          <a:bodyPr/>
          <a:lstStyle/>
          <a:p>
            <a:r>
              <a:rPr lang="en-US" altLang="zh-CN" sz="2400" dirty="0"/>
              <a:t>Question 2: </a:t>
            </a:r>
            <a:r>
              <a:rPr lang="en-US" altLang="zh-CN" sz="2400" dirty="0">
                <a:solidFill>
                  <a:srgbClr val="FFFF00"/>
                </a:solidFill>
              </a:rPr>
              <a:t>Why</a:t>
            </a:r>
            <a:r>
              <a:rPr lang="en-US" altLang="zh-CN" sz="2400" dirty="0"/>
              <a:t> do we have to study technical communication as a course or a program in college</a:t>
            </a:r>
            <a:r>
              <a:rPr lang="en-US" altLang="zh-CN" sz="2400" dirty="0" smtClean="0"/>
              <a:t>?</a:t>
            </a:r>
            <a:endParaRPr lang="zh-CN" altLang="en-US" sz="2400" dirty="0"/>
          </a:p>
        </p:txBody>
      </p:sp>
      <p:sp>
        <p:nvSpPr>
          <p:cNvPr id="3" name="内容占位符 2"/>
          <p:cNvSpPr>
            <a:spLocks noGrp="1"/>
          </p:cNvSpPr>
          <p:nvPr>
            <p:ph idx="1"/>
          </p:nvPr>
        </p:nvSpPr>
        <p:spPr>
          <a:xfrm>
            <a:off x="1752600" y="990600"/>
            <a:ext cx="7449671" cy="4038600"/>
          </a:xfrm>
        </p:spPr>
        <p:txBody>
          <a:bodyPr/>
          <a:lstStyle/>
          <a:p>
            <a:pPr algn="just"/>
            <a:r>
              <a:rPr lang="en-US" altLang="zh-CN" sz="2400" b="1" i="1" dirty="0" smtClean="0">
                <a:solidFill>
                  <a:srgbClr val="FFFF00"/>
                </a:solidFill>
                <a:latin typeface="+mj-lt"/>
                <a:ea typeface="Arial Unicode MS" panose="020B0604020202020204" charset="-122"/>
                <a:cs typeface="Arial Unicode MS" panose="020B0604020202020204" charset="-122"/>
              </a:rPr>
              <a:t>Suggested context</a:t>
            </a:r>
            <a:r>
              <a:rPr lang="en-US" altLang="zh-CN" sz="2400" dirty="0" smtClean="0">
                <a:latin typeface="Arial Unicode MS" panose="020B0604020202020204" charset="-122"/>
                <a:ea typeface="Arial Unicode MS" panose="020B0604020202020204" charset="-122"/>
                <a:cs typeface="Arial Unicode MS" panose="020B0604020202020204" charset="-122"/>
              </a:rPr>
              <a:t>: suppose you are a </a:t>
            </a:r>
            <a:r>
              <a:rPr lang="en-US" altLang="zh-CN" sz="2400" u="sng" dirty="0" smtClean="0">
                <a:latin typeface="Arial Unicode MS" panose="020B0604020202020204" charset="-122"/>
                <a:ea typeface="Arial Unicode MS" panose="020B0604020202020204" charset="-122"/>
                <a:cs typeface="Arial Unicode MS" panose="020B0604020202020204" charset="-122"/>
              </a:rPr>
              <a:t>public-health scientist</a:t>
            </a:r>
            <a:r>
              <a:rPr lang="en-US" altLang="zh-CN" sz="2400" dirty="0" smtClean="0">
                <a:latin typeface="Arial Unicode MS" panose="020B0604020202020204" charset="-122"/>
                <a:ea typeface="Arial Unicode MS" panose="020B0604020202020204" charset="-122"/>
                <a:cs typeface="Arial Unicode MS" panose="020B0604020202020204" charset="-122"/>
              </a:rPr>
              <a:t> working for the CDC (Center of Disease Control). You have recently completed a study showing that, for adults, </a:t>
            </a:r>
            <a:r>
              <a:rPr lang="en-US" altLang="zh-CN" sz="2400" u="sng" dirty="0" smtClean="0">
                <a:latin typeface="Arial Unicode MS" panose="020B0604020202020204" charset="-122"/>
                <a:ea typeface="Arial Unicode MS" panose="020B0604020202020204" charset="-122"/>
                <a:cs typeface="Arial Unicode MS" panose="020B0604020202020204" charset="-122"/>
              </a:rPr>
              <a:t>moderate exercise</a:t>
            </a:r>
            <a:r>
              <a:rPr lang="en-US" altLang="zh-CN" sz="2400" dirty="0" smtClean="0">
                <a:latin typeface="Arial Unicode MS" panose="020B0604020202020204" charset="-122"/>
                <a:ea typeface="Arial Unicode MS" panose="020B0604020202020204" charset="-122"/>
                <a:cs typeface="Arial Unicode MS" panose="020B0604020202020204" charset="-122"/>
              </a:rPr>
              <a:t> provides as much health benefit as </a:t>
            </a:r>
            <a:r>
              <a:rPr lang="en-US" altLang="zh-CN" sz="2400" u="sng" dirty="0" smtClean="0">
                <a:latin typeface="Arial Unicode MS" panose="020B0604020202020204" charset="-122"/>
                <a:ea typeface="Arial Unicode MS" panose="020B0604020202020204" charset="-122"/>
                <a:cs typeface="Arial Unicode MS" panose="020B0604020202020204" charset="-122"/>
              </a:rPr>
              <a:t>strenuous exercise</a:t>
            </a:r>
            <a:r>
              <a:rPr lang="en-US" altLang="zh-CN" sz="2400" dirty="0" smtClean="0">
                <a:latin typeface="Arial Unicode MS" panose="020B0604020202020204" charset="-122"/>
                <a:ea typeface="Arial Unicode MS" panose="020B0604020202020204" charset="-122"/>
                <a:cs typeface="Arial Unicode MS" panose="020B0604020202020204" charset="-122"/>
              </a:rPr>
              <a:t>. </a:t>
            </a:r>
          </a:p>
          <a:p>
            <a:r>
              <a:rPr lang="en-US" altLang="zh-CN" sz="2400" b="1" i="1" dirty="0" smtClean="0">
                <a:solidFill>
                  <a:srgbClr val="FFFF00"/>
                </a:solidFill>
                <a:latin typeface="+mj-lt"/>
                <a:ea typeface="Arial Unicode MS" panose="020B0604020202020204" charset="-122"/>
                <a:cs typeface="Arial Unicode MS" panose="020B0604020202020204" charset="-122"/>
              </a:rPr>
              <a:t>Question for discussion</a:t>
            </a:r>
            <a:r>
              <a:rPr lang="en-US" altLang="zh-CN" sz="2400" b="1" i="1" dirty="0" smtClean="0">
                <a:latin typeface="Arial Unicode MS" panose="020B0604020202020204" charset="-122"/>
                <a:ea typeface="Arial Unicode MS" panose="020B0604020202020204" charset="-122"/>
                <a:cs typeface="Arial Unicode MS" panose="020B0604020202020204" charset="-122"/>
              </a:rPr>
              <a:t>: </a:t>
            </a:r>
          </a:p>
          <a:p>
            <a:pPr marL="0" indent="0" algn="just">
              <a:buNone/>
            </a:pPr>
            <a:r>
              <a:rPr lang="en-US" altLang="zh-CN" sz="2400" dirty="0" smtClean="0">
                <a:latin typeface="Arial Unicode MS" panose="020B0604020202020204" charset="-122"/>
                <a:ea typeface="Arial Unicode MS" panose="020B0604020202020204" charset="-122"/>
                <a:cs typeface="Arial Unicode MS" panose="020B0604020202020204" charset="-122"/>
              </a:rPr>
              <a:t>How </a:t>
            </a:r>
            <a:r>
              <a:rPr lang="en-US" altLang="zh-CN" sz="2400" dirty="0">
                <a:latin typeface="Arial Unicode MS" panose="020B0604020202020204" charset="-122"/>
                <a:ea typeface="Arial Unicode MS" panose="020B0604020202020204" charset="-122"/>
                <a:cs typeface="Arial Unicode MS" panose="020B0604020202020204" charset="-122"/>
              </a:rPr>
              <a:t>would you </a:t>
            </a:r>
            <a:r>
              <a:rPr lang="en-US" altLang="zh-CN" sz="2400" u="sng" dirty="0">
                <a:latin typeface="Arial Unicode MS" panose="020B0604020202020204" charset="-122"/>
                <a:ea typeface="Arial Unicode MS" panose="020B0604020202020204" charset="-122"/>
                <a:cs typeface="Arial Unicode MS" panose="020B0604020202020204" charset="-122"/>
              </a:rPr>
              <a:t>report the results</a:t>
            </a:r>
            <a:r>
              <a:rPr lang="en-US" altLang="zh-CN" sz="2400" u="sng" dirty="0" smtClean="0">
                <a:latin typeface="Arial Unicode MS" panose="020B0604020202020204" charset="-122"/>
                <a:ea typeface="Arial Unicode MS" panose="020B0604020202020204" charset="-122"/>
                <a:cs typeface="Arial Unicode MS" panose="020B0604020202020204" charset="-122"/>
              </a:rPr>
              <a:t> </a:t>
            </a:r>
            <a:r>
              <a:rPr lang="en-US" altLang="zh-CN" sz="2400" dirty="0" smtClean="0">
                <a:latin typeface="Arial Unicode MS" panose="020B0604020202020204" charset="-122"/>
                <a:ea typeface="Arial Unicode MS" panose="020B0604020202020204" charset="-122"/>
                <a:cs typeface="Arial Unicode MS" panose="020B0604020202020204" charset="-122"/>
              </a:rPr>
              <a:t>of the study in a </a:t>
            </a:r>
            <a:r>
              <a:rPr lang="en-US" altLang="zh-CN" sz="2400" u="sng" dirty="0" smtClean="0">
                <a:latin typeface="Arial Unicode MS" panose="020B0604020202020204" charset="-122"/>
                <a:ea typeface="Arial Unicode MS" panose="020B0604020202020204" charset="-122"/>
                <a:cs typeface="Arial Unicode MS" panose="020B0604020202020204" charset="-122"/>
              </a:rPr>
              <a:t>journal article</a:t>
            </a:r>
            <a:r>
              <a:rPr lang="en-US" altLang="zh-CN" sz="2400" dirty="0" smtClean="0">
                <a:latin typeface="Arial Unicode MS" panose="020B0604020202020204" charset="-122"/>
                <a:ea typeface="Arial Unicode MS" panose="020B0604020202020204" charset="-122"/>
                <a:cs typeface="Arial Unicode MS" panose="020B0604020202020204" charset="-122"/>
              </a:rPr>
              <a:t>, in a press release to popular print and </a:t>
            </a:r>
            <a:r>
              <a:rPr lang="en-US" altLang="zh-CN" sz="2400" u="sng" dirty="0" smtClean="0">
                <a:latin typeface="Arial Unicode MS" panose="020B0604020202020204" charset="-122"/>
                <a:ea typeface="Arial Unicode MS" panose="020B0604020202020204" charset="-122"/>
                <a:cs typeface="Arial Unicode MS" panose="020B0604020202020204" charset="-122"/>
              </a:rPr>
              <a:t>online publications</a:t>
            </a:r>
            <a:r>
              <a:rPr lang="en-US" altLang="zh-CN" sz="2400" dirty="0" smtClean="0">
                <a:latin typeface="Arial Unicode MS" panose="020B0604020202020204" charset="-122"/>
                <a:ea typeface="Arial Unicode MS" panose="020B0604020202020204" charset="-122"/>
                <a:cs typeface="Arial Unicode MS" panose="020B0604020202020204" charset="-122"/>
              </a:rPr>
              <a:t>, or in a </a:t>
            </a:r>
            <a:r>
              <a:rPr lang="en-US" altLang="zh-CN" sz="2400" u="sng" dirty="0" smtClean="0">
                <a:latin typeface="Arial Unicode MS" panose="020B0604020202020204" charset="-122"/>
                <a:ea typeface="Arial Unicode MS" panose="020B0604020202020204" charset="-122"/>
                <a:cs typeface="Arial Unicode MS" panose="020B0604020202020204" charset="-122"/>
              </a:rPr>
              <a:t>blog and podcast</a:t>
            </a:r>
            <a:r>
              <a:rPr lang="en-US" altLang="zh-CN" sz="2400" dirty="0" smtClean="0">
                <a:latin typeface="Arial Unicode MS" panose="020B0604020202020204" charset="-122"/>
                <a:ea typeface="Arial Unicode MS" panose="020B0604020202020204" charset="-122"/>
                <a:cs typeface="Arial Unicode MS" panose="020B0604020202020204" charset="-122"/>
              </a:rPr>
              <a:t>(</a:t>
            </a:r>
            <a:r>
              <a:rPr lang="zh-CN" altLang="en-US" sz="2400" dirty="0" smtClean="0">
                <a:latin typeface="Arial Unicode MS" panose="020B0604020202020204" charset="-122"/>
                <a:ea typeface="Arial Unicode MS" panose="020B0604020202020204" charset="-122"/>
                <a:cs typeface="Arial Unicode MS" panose="020B0604020202020204" charset="-122"/>
              </a:rPr>
              <a:t>播客</a:t>
            </a:r>
            <a:r>
              <a:rPr lang="en-US" altLang="zh-CN" sz="2400" dirty="0" smtClean="0">
                <a:latin typeface="Arial Unicode MS" panose="020B0604020202020204" charset="-122"/>
                <a:ea typeface="Arial Unicode MS" panose="020B0604020202020204" charset="-122"/>
                <a:cs typeface="Arial Unicode MS" panose="020B0604020202020204" charset="-122"/>
              </a:rPr>
              <a:t>) on the CDC </a:t>
            </a:r>
            <a:r>
              <a:rPr lang="en-US" altLang="zh-CN" sz="2400" u="sng" dirty="0" smtClean="0">
                <a:latin typeface="Arial Unicode MS" panose="020B0604020202020204" charset="-122"/>
                <a:ea typeface="Arial Unicode MS" panose="020B0604020202020204" charset="-122"/>
                <a:cs typeface="Arial Unicode MS" panose="020B0604020202020204" charset="-122"/>
              </a:rPr>
              <a:t>Web site </a:t>
            </a:r>
            <a:r>
              <a:rPr lang="en-US" altLang="zh-CN" sz="2400" dirty="0" smtClean="0">
                <a:latin typeface="Arial Unicode MS" panose="020B0604020202020204" charset="-122"/>
                <a:ea typeface="Arial Unicode MS" panose="020B0604020202020204" charset="-122"/>
                <a:cs typeface="Arial Unicode MS" panose="020B0604020202020204" charset="-122"/>
              </a:rPr>
              <a:t>in different ways to various </a:t>
            </a:r>
            <a:r>
              <a:rPr lang="en-US" altLang="zh-CN" sz="2400" u="sng" dirty="0" smtClean="0">
                <a:latin typeface="Arial Unicode MS" panose="020B0604020202020204" charset="-122"/>
                <a:ea typeface="Arial Unicode MS" panose="020B0604020202020204" charset="-122"/>
                <a:cs typeface="Arial Unicode MS" panose="020B0604020202020204" charset="-122"/>
              </a:rPr>
              <a:t>audiences</a:t>
            </a:r>
            <a:r>
              <a:rPr lang="en-US" altLang="zh-CN" sz="2400" dirty="0" smtClean="0">
                <a:latin typeface="Arial Unicode MS" panose="020B0604020202020204" charset="-122"/>
                <a:ea typeface="Arial Unicode MS" panose="020B0604020202020204" charset="-122"/>
                <a:cs typeface="Arial Unicode MS" panose="020B0604020202020204" charset="-122"/>
              </a:rPr>
              <a:t>?</a:t>
            </a:r>
            <a:r>
              <a:rPr lang="en-US" altLang="zh-CN" sz="2400" dirty="0" smtClean="0"/>
              <a:t>  </a:t>
            </a:r>
            <a:endParaRPr lang="en-US" altLang="zh-CN" sz="2400" dirty="0"/>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41" y="2130273"/>
            <a:ext cx="943000" cy="943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71" y="1196091"/>
            <a:ext cx="923829" cy="92382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083626"/>
            <a:ext cx="937260" cy="93726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i="1" dirty="0" smtClean="0">
                <a:solidFill>
                  <a:srgbClr val="FFFF00"/>
                </a:solidFill>
              </a:rPr>
              <a:t>Coming up will be the clues for reference …</a:t>
            </a:r>
            <a:endParaRPr lang="zh-CN" altLang="en-US" b="1" i="1" dirty="0">
              <a:solidFill>
                <a:srgbClr val="FFFF00"/>
              </a:solidFill>
            </a:endParaRPr>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4152" y="3121152"/>
            <a:ext cx="1679448" cy="1679448"/>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14400" y="609600"/>
            <a:ext cx="7543800" cy="4114800"/>
          </a:xfrm>
        </p:spPr>
        <p:txBody>
          <a:bodyPr/>
          <a:lstStyle/>
          <a:p>
            <a:pPr algn="just"/>
            <a:r>
              <a:rPr lang="en-US" altLang="zh-CN" dirty="0" smtClean="0"/>
              <a:t>When you publish your article on </a:t>
            </a:r>
            <a:r>
              <a:rPr lang="en-US" altLang="zh-CN" u="sng" dirty="0" smtClean="0"/>
              <a:t>a journal</a:t>
            </a:r>
            <a:r>
              <a:rPr lang="en-US" altLang="zh-CN" dirty="0" smtClean="0"/>
              <a:t>, </a:t>
            </a:r>
            <a:r>
              <a:rPr lang="en-US" altLang="zh-CN" dirty="0" smtClean="0"/>
              <a:t>you have </a:t>
            </a:r>
            <a:r>
              <a:rPr lang="en-US" altLang="zh-CN" dirty="0" smtClean="0"/>
              <a:t>to abide by the rules of </a:t>
            </a:r>
            <a:r>
              <a:rPr lang="en-US" altLang="zh-CN" u="sng" dirty="0" smtClean="0">
                <a:solidFill>
                  <a:srgbClr val="FFFF00"/>
                </a:solidFill>
              </a:rPr>
              <a:t>academic writing</a:t>
            </a:r>
            <a:r>
              <a:rPr lang="en-US" altLang="zh-CN" dirty="0" smtClean="0"/>
              <a:t>.</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3" y="2172915"/>
            <a:ext cx="2635250" cy="1982633"/>
          </a:xfrm>
          <a:prstGeom prst="rect">
            <a:avLst/>
          </a:prstGeom>
        </p:spPr>
      </p:pic>
      <p:pic>
        <p:nvPicPr>
          <p:cNvPr id="6" name="图片 5"/>
          <p:cNvPicPr>
            <a:picLocks noChangeAspect="1"/>
          </p:cNvPicPr>
          <p:nvPr/>
        </p:nvPicPr>
        <p:blipFill>
          <a:blip r:embed="rId3"/>
          <a:stretch>
            <a:fillRect/>
          </a:stretch>
        </p:blipFill>
        <p:spPr>
          <a:xfrm>
            <a:off x="2863850" y="2560857"/>
            <a:ext cx="6333191" cy="1547813"/>
          </a:xfrm>
          <a:prstGeom prst="rect">
            <a:avLst/>
          </a:prstGeom>
        </p:spPr>
      </p:pic>
      <p:pic>
        <p:nvPicPr>
          <p:cNvPr id="9" name="图片 8"/>
          <p:cNvPicPr>
            <a:picLocks noChangeAspect="1"/>
          </p:cNvPicPr>
          <p:nvPr/>
        </p:nvPicPr>
        <p:blipFill>
          <a:blip r:embed="rId4"/>
          <a:stretch>
            <a:fillRect/>
          </a:stretch>
        </p:blipFill>
        <p:spPr>
          <a:xfrm>
            <a:off x="5661212" y="2549461"/>
            <a:ext cx="3505200" cy="3413987"/>
          </a:xfrm>
          <a:prstGeom prst="rect">
            <a:avLst/>
          </a:prstGeom>
        </p:spPr>
      </p:pic>
      <p:pic>
        <p:nvPicPr>
          <p:cNvPr id="10" name="图片 9"/>
          <p:cNvPicPr>
            <a:picLocks noChangeAspect="1"/>
          </p:cNvPicPr>
          <p:nvPr/>
        </p:nvPicPr>
        <p:blipFill>
          <a:blip r:embed="rId5"/>
          <a:stretch>
            <a:fillRect/>
          </a:stretch>
        </p:blipFill>
        <p:spPr>
          <a:xfrm>
            <a:off x="5661212" y="5921929"/>
            <a:ext cx="2286000" cy="454742"/>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smtClean="0"/>
              <a:t>Technical Communication(Episode 1)</a:t>
            </a:r>
            <a:r>
              <a:rPr lang="zh-CN" altLang="en-US" sz="2800" dirty="0" smtClean="0"/>
              <a:t> </a:t>
            </a:r>
            <a:r>
              <a:rPr lang="en-US" altLang="zh-CN" sz="2800" dirty="0" smtClean="0"/>
              <a:t/>
            </a:r>
            <a:br>
              <a:rPr lang="en-US" altLang="zh-CN" sz="2800" dirty="0" smtClean="0"/>
            </a:br>
            <a:r>
              <a:rPr lang="en-US" altLang="zh-CN" sz="2800" dirty="0" smtClean="0"/>
              <a:t>《</a:t>
            </a:r>
            <a:r>
              <a:rPr lang="zh-CN" altLang="en-US" sz="2800" dirty="0"/>
              <a:t>技术传播学</a:t>
            </a:r>
            <a:r>
              <a:rPr lang="en-US" altLang="zh-CN" sz="2800" dirty="0" smtClean="0"/>
              <a:t>》</a:t>
            </a:r>
            <a:r>
              <a:rPr lang="zh-CN" altLang="en-US" sz="2800" dirty="0" smtClean="0"/>
              <a:t>第一讲</a:t>
            </a:r>
            <a:endParaRPr lang="en-US" altLang="zh-CN" sz="2800" dirty="0"/>
          </a:p>
        </p:txBody>
      </p:sp>
      <p:sp>
        <p:nvSpPr>
          <p:cNvPr id="3" name="内容占位符 2"/>
          <p:cNvSpPr>
            <a:spLocks noGrp="1"/>
          </p:cNvSpPr>
          <p:nvPr>
            <p:ph idx="1"/>
          </p:nvPr>
        </p:nvSpPr>
        <p:spPr>
          <a:xfrm>
            <a:off x="228600" y="1524000"/>
            <a:ext cx="8763000" cy="4114800"/>
          </a:xfrm>
        </p:spPr>
        <p:txBody>
          <a:bodyPr/>
          <a:lstStyle/>
          <a:p>
            <a:pPr marL="514350" indent="-514350">
              <a:buFont typeface="+mj-lt"/>
              <a:buAutoNum type="arabicPeriod"/>
            </a:pPr>
            <a:r>
              <a:rPr lang="en-US" altLang="zh-CN" dirty="0"/>
              <a:t>An Introduction to Technical </a:t>
            </a:r>
            <a:r>
              <a:rPr lang="en-US" altLang="zh-CN" dirty="0" smtClean="0"/>
              <a:t>Communication</a:t>
            </a:r>
            <a:r>
              <a:rPr lang="zh-CN" altLang="en-US" dirty="0" smtClean="0"/>
              <a:t>（技术传播学绪论）</a:t>
            </a:r>
            <a:endParaRPr lang="en-US" altLang="zh-CN" dirty="0" smtClean="0"/>
          </a:p>
          <a:p>
            <a:pPr marL="514350" indent="-514350">
              <a:buFont typeface="+mj-lt"/>
              <a:buAutoNum type="arabicPeriod"/>
            </a:pPr>
            <a:r>
              <a:rPr lang="en-US" altLang="zh-CN" dirty="0" smtClean="0"/>
              <a:t>Drafting emails for work(</a:t>
            </a:r>
            <a:r>
              <a:rPr lang="zh-CN" altLang="en-US" dirty="0" smtClean="0"/>
              <a:t>职场电子邮件</a:t>
            </a:r>
            <a:r>
              <a:rPr lang="en-US" altLang="zh-CN" dirty="0" smtClean="0"/>
              <a:t>)</a:t>
            </a:r>
            <a:endParaRPr lang="en-US" altLang="zh-CN"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1981200" y="3124200"/>
            <a:ext cx="4648200" cy="3014133"/>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0" y="-8965"/>
            <a:ext cx="9210895" cy="6629400"/>
          </a:xfrm>
          <a:prstGeom prst="rect">
            <a:avLst/>
          </a:prstGeom>
        </p:spPr>
      </p:pic>
      <p:sp>
        <p:nvSpPr>
          <p:cNvPr id="6" name="文本框 5"/>
          <p:cNvSpPr txBox="1"/>
          <p:nvPr/>
        </p:nvSpPr>
        <p:spPr>
          <a:xfrm>
            <a:off x="4191000" y="1237111"/>
            <a:ext cx="4926106" cy="1323439"/>
          </a:xfrm>
          <a:prstGeom prst="rect">
            <a:avLst/>
          </a:prstGeom>
          <a:noFill/>
        </p:spPr>
        <p:txBody>
          <a:bodyPr wrap="square" rtlCol="0">
            <a:spAutoFit/>
          </a:bodyPr>
          <a:lstStyle/>
          <a:p>
            <a:r>
              <a:rPr lang="en-US" altLang="zh-CN" sz="1600" u="sng" dirty="0" smtClean="0">
                <a:solidFill>
                  <a:schemeClr val="bg2"/>
                </a:solidFill>
                <a:effectLst>
                  <a:glow rad="63500">
                    <a:schemeClr val="accent2">
                      <a:satMod val="175000"/>
                      <a:alpha val="40000"/>
                    </a:schemeClr>
                  </a:glow>
                </a:effectLst>
              </a:rPr>
              <a:t>Online publication has greater:</a:t>
            </a:r>
          </a:p>
          <a:p>
            <a:pPr marL="285750" indent="-285750">
              <a:buFont typeface="Arial" panose="020B0604020202020204" pitchFamily="34" charset="0"/>
              <a:buChar char="•"/>
            </a:pPr>
            <a:r>
              <a:rPr lang="en-US" altLang="zh-CN" sz="1600" dirty="0" smtClean="0">
                <a:solidFill>
                  <a:srgbClr val="FF0000"/>
                </a:solidFill>
                <a:effectLst>
                  <a:glow rad="63500">
                    <a:schemeClr val="accent2">
                      <a:satMod val="175000"/>
                      <a:alpha val="40000"/>
                    </a:schemeClr>
                  </a:glow>
                </a:effectLst>
              </a:rPr>
              <a:t>access (multiple terminals)</a:t>
            </a:r>
          </a:p>
          <a:p>
            <a:pPr marL="285750" indent="-285750">
              <a:buFont typeface="Arial" panose="020B0604020202020204" pitchFamily="34" charset="0"/>
              <a:buChar char="•"/>
            </a:pPr>
            <a:r>
              <a:rPr lang="en-US" altLang="zh-CN" sz="1600" dirty="0" smtClean="0">
                <a:solidFill>
                  <a:srgbClr val="FF0000"/>
                </a:solidFill>
                <a:effectLst>
                  <a:glow rad="63500">
                    <a:schemeClr val="accent2">
                      <a:satMod val="175000"/>
                      <a:alpha val="40000"/>
                    </a:schemeClr>
                  </a:glow>
                </a:effectLst>
              </a:rPr>
              <a:t>interaction (feedback functions)</a:t>
            </a:r>
          </a:p>
          <a:p>
            <a:pPr marL="285750" indent="-285750">
              <a:buFont typeface="Arial" panose="020B0604020202020204" pitchFamily="34" charset="0"/>
              <a:buChar char="•"/>
            </a:pPr>
            <a:r>
              <a:rPr lang="en-US" altLang="zh-CN" sz="1600" dirty="0" smtClean="0">
                <a:solidFill>
                  <a:srgbClr val="FF0000"/>
                </a:solidFill>
                <a:effectLst>
                  <a:glow rad="63500">
                    <a:schemeClr val="accent2">
                      <a:satMod val="175000"/>
                      <a:alpha val="40000"/>
                    </a:schemeClr>
                  </a:glow>
                </a:effectLst>
              </a:rPr>
              <a:t>convenience for citation</a:t>
            </a:r>
          </a:p>
          <a:p>
            <a:pPr marL="285750" indent="-285750">
              <a:buFont typeface="Arial" panose="020B0604020202020204" pitchFamily="34" charset="0"/>
              <a:buChar char="•"/>
            </a:pPr>
            <a:r>
              <a:rPr lang="en-US" altLang="zh-CN" sz="1600" dirty="0" smtClean="0">
                <a:solidFill>
                  <a:srgbClr val="FF0000"/>
                </a:solidFill>
                <a:effectLst>
                  <a:glow rad="63500">
                    <a:schemeClr val="accent2">
                      <a:satMod val="175000"/>
                      <a:alpha val="40000"/>
                    </a:schemeClr>
                  </a:glow>
                </a:effectLst>
              </a:rPr>
              <a:t>… legal and ethical concerns</a:t>
            </a:r>
          </a:p>
        </p:txBody>
      </p:sp>
      <p:pic>
        <p:nvPicPr>
          <p:cNvPr id="9" name="图片 8"/>
          <p:cNvPicPr>
            <a:picLocks noChangeAspect="1"/>
          </p:cNvPicPr>
          <p:nvPr/>
        </p:nvPicPr>
        <p:blipFill>
          <a:blip r:embed="rId3"/>
          <a:stretch>
            <a:fillRect/>
          </a:stretch>
        </p:blipFill>
        <p:spPr>
          <a:xfrm>
            <a:off x="7850442" y="1332175"/>
            <a:ext cx="1360453" cy="1336861"/>
          </a:xfrm>
          <a:prstGeom prst="rect">
            <a:avLst/>
          </a:prstGeom>
        </p:spPr>
      </p:pic>
      <p:cxnSp>
        <p:nvCxnSpPr>
          <p:cNvPr id="11" name="直接箭头连接符 10"/>
          <p:cNvCxnSpPr/>
          <p:nvPr/>
        </p:nvCxnSpPr>
        <p:spPr>
          <a:xfrm flipV="1">
            <a:off x="7550124" y="2209800"/>
            <a:ext cx="304800" cy="15240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21600000">
                                      <p:cBhvr>
                                        <p:cTn id="2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Suggested clues for question 2</a:t>
            </a:r>
            <a:endParaRPr lang="zh-CN" altLang="en-US" sz="3600" dirty="0"/>
          </a:p>
        </p:txBody>
      </p:sp>
      <p:sp>
        <p:nvSpPr>
          <p:cNvPr id="3" name="内容占位符 2"/>
          <p:cNvSpPr>
            <a:spLocks noGrp="1"/>
          </p:cNvSpPr>
          <p:nvPr>
            <p:ph idx="1"/>
          </p:nvPr>
        </p:nvSpPr>
        <p:spPr>
          <a:xfrm>
            <a:off x="1143000" y="1600200"/>
            <a:ext cx="6629400" cy="4114800"/>
          </a:xfrm>
        </p:spPr>
        <p:txBody>
          <a:bodyPr/>
          <a:lstStyle/>
          <a:p>
            <a:pPr algn="just"/>
            <a:r>
              <a:rPr lang="en-US" altLang="zh-CN" dirty="0" smtClean="0"/>
              <a:t>Compared to other kinds of communication, especially in writing, </a:t>
            </a:r>
            <a:r>
              <a:rPr lang="en-US" altLang="zh-CN" dirty="0" smtClean="0">
                <a:solidFill>
                  <a:srgbClr val="FFFF00"/>
                </a:solidFill>
              </a:rPr>
              <a:t>technical communication</a:t>
            </a:r>
            <a:r>
              <a:rPr lang="en-US" altLang="zh-CN" dirty="0" smtClean="0"/>
              <a:t> has a considerably </a:t>
            </a:r>
            <a:r>
              <a:rPr lang="en-US" altLang="zh-CN" dirty="0" smtClean="0">
                <a:solidFill>
                  <a:srgbClr val="FFFF00"/>
                </a:solidFill>
              </a:rPr>
              <a:t>different</a:t>
            </a:r>
            <a:r>
              <a:rPr lang="en-US" altLang="zh-CN" dirty="0" smtClean="0"/>
              <a:t> focus on </a:t>
            </a:r>
            <a:r>
              <a:rPr lang="en-US" altLang="zh-CN" i="1" dirty="0" smtClean="0">
                <a:solidFill>
                  <a:srgbClr val="FFFF00"/>
                </a:solidFill>
              </a:rPr>
              <a:t>audience and purpose.</a:t>
            </a:r>
            <a:endParaRPr lang="zh-CN" altLang="en-US" i="1" dirty="0">
              <a:solidFill>
                <a:srgbClr val="FFFF00"/>
              </a:solidFill>
            </a:endParaRPr>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The audience</a:t>
            </a:r>
            <a:endParaRPr lang="zh-CN" altLang="en-US" dirty="0"/>
          </a:p>
        </p:txBody>
      </p:sp>
      <p:sp>
        <p:nvSpPr>
          <p:cNvPr id="3" name="内容占位符 2"/>
          <p:cNvSpPr>
            <a:spLocks noGrp="1"/>
          </p:cNvSpPr>
          <p:nvPr>
            <p:ph idx="1"/>
          </p:nvPr>
        </p:nvSpPr>
        <p:spPr>
          <a:xfrm>
            <a:off x="1104900" y="1524000"/>
            <a:ext cx="7543800" cy="4114800"/>
          </a:xfrm>
        </p:spPr>
        <p:txBody>
          <a:bodyPr/>
          <a:lstStyle/>
          <a:p>
            <a:pPr algn="just"/>
            <a:r>
              <a:rPr lang="en-US" altLang="zh-CN" dirty="0" smtClean="0"/>
              <a:t>In technical communication your audience will likely include </a:t>
            </a:r>
            <a:r>
              <a:rPr lang="en-US" altLang="zh-CN" u="sng" dirty="0" smtClean="0"/>
              <a:t>professional peers and supervisors</a:t>
            </a:r>
            <a:r>
              <a:rPr lang="en-US" altLang="zh-CN" dirty="0" smtClean="0"/>
              <a:t> </a:t>
            </a:r>
            <a:r>
              <a:rPr lang="en-US" altLang="zh-CN" dirty="0" smtClean="0"/>
              <a:t>as well as </a:t>
            </a:r>
            <a:r>
              <a:rPr lang="en-US" altLang="zh-CN" u="sng" dirty="0" smtClean="0"/>
              <a:t>partners and customers</a:t>
            </a:r>
            <a:r>
              <a:rPr lang="en-US" altLang="zh-CN" dirty="0" smtClean="0"/>
              <a:t> in </a:t>
            </a:r>
            <a:r>
              <a:rPr lang="en-US" altLang="zh-CN" dirty="0" smtClean="0"/>
              <a:t>your business. While taking actions, you have to </a:t>
            </a:r>
            <a:r>
              <a:rPr lang="en-US" altLang="zh-CN" u="sng" dirty="0" smtClean="0"/>
              <a:t>observe particular business regulations and company policies</a:t>
            </a:r>
            <a:r>
              <a:rPr lang="en-US" altLang="zh-CN" dirty="0" smtClean="0"/>
              <a:t> for working circumstances</a:t>
            </a:r>
            <a:r>
              <a:rPr lang="en-US" altLang="zh-CN" u="sng" dirty="0" smtClean="0"/>
              <a:t>. </a:t>
            </a:r>
            <a:endParaRPr lang="zh-CN" altLang="en-US" u="sng"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The Purpose</a:t>
            </a:r>
            <a:endParaRPr lang="zh-CN" altLang="en-US" dirty="0"/>
          </a:p>
        </p:txBody>
      </p:sp>
      <p:sp>
        <p:nvSpPr>
          <p:cNvPr id="3" name="内容占位符 2"/>
          <p:cNvSpPr>
            <a:spLocks noGrp="1"/>
          </p:cNvSpPr>
          <p:nvPr>
            <p:ph idx="1"/>
          </p:nvPr>
        </p:nvSpPr>
        <p:spPr>
          <a:xfrm>
            <a:off x="609600" y="1981200"/>
            <a:ext cx="8001000" cy="4114800"/>
          </a:xfrm>
        </p:spPr>
        <p:txBody>
          <a:bodyPr/>
          <a:lstStyle/>
          <a:p>
            <a:pPr algn="just"/>
            <a:r>
              <a:rPr lang="en-US" altLang="zh-CN" dirty="0" smtClean="0"/>
              <a:t>Your purpose </a:t>
            </a:r>
            <a:r>
              <a:rPr lang="en-US" altLang="zh-CN" dirty="0" smtClean="0"/>
              <a:t>in technical communication will </a:t>
            </a:r>
            <a:r>
              <a:rPr lang="en-US" altLang="zh-CN" dirty="0" smtClean="0"/>
              <a:t>likely be to reinforce or change their attitude toward the subject you are writing about, motivate them to take particular actions, or help them carry out their own work-related tasks. </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6000" dirty="0"/>
              <a:t>2) </a:t>
            </a:r>
            <a:r>
              <a:rPr lang="en-US" altLang="zh-CN" sz="6000" b="1" dirty="0">
                <a:solidFill>
                  <a:srgbClr val="FFFF00"/>
                </a:solidFill>
              </a:rPr>
              <a:t>HOW</a:t>
            </a:r>
            <a:r>
              <a:rPr lang="en-US" altLang="zh-CN" sz="6000" dirty="0"/>
              <a:t> we study this program</a:t>
            </a: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62000" y="327891"/>
            <a:ext cx="7543800" cy="4114800"/>
          </a:xfrm>
        </p:spPr>
        <p:txBody>
          <a:bodyPr/>
          <a:lstStyle/>
          <a:p>
            <a:pPr algn="just"/>
            <a:r>
              <a:rPr lang="en-US" altLang="zh-CN" dirty="0" smtClean="0">
                <a:sym typeface="+mn-ea"/>
              </a:rPr>
              <a:t> The </a:t>
            </a:r>
            <a:r>
              <a:rPr lang="en-US" altLang="zh-CN" dirty="0">
                <a:sym typeface="+mn-ea"/>
              </a:rPr>
              <a:t>Perspectives: Venturing into the practices and theories in TC </a:t>
            </a:r>
            <a:r>
              <a:rPr lang="en-US" altLang="zh-CN" dirty="0" smtClean="0">
                <a:sym typeface="+mn-ea"/>
              </a:rPr>
              <a:t>(</a:t>
            </a:r>
            <a:r>
              <a:rPr lang="zh-CN" altLang="en-US" dirty="0" smtClean="0">
                <a:sym typeface="+mn-ea"/>
              </a:rPr>
              <a:t>分</a:t>
            </a:r>
            <a:r>
              <a:rPr lang="zh-CN" altLang="en-US" dirty="0">
                <a:sym typeface="+mn-ea"/>
              </a:rPr>
              <a:t>论</a:t>
            </a:r>
            <a:r>
              <a:rPr lang="en-US" altLang="zh-CN" dirty="0">
                <a:sym typeface="+mn-ea"/>
              </a:rPr>
              <a:t>: </a:t>
            </a:r>
            <a:r>
              <a:rPr lang="zh-CN" altLang="en-US" dirty="0">
                <a:sym typeface="+mn-ea"/>
              </a:rPr>
              <a:t>透析技术传播之“技”与</a:t>
            </a:r>
            <a:r>
              <a:rPr lang="zh-CN" altLang="en-US" dirty="0" smtClean="0">
                <a:sym typeface="+mn-ea"/>
              </a:rPr>
              <a:t>“术”</a:t>
            </a:r>
            <a:r>
              <a:rPr lang="en-US" altLang="zh-CN" dirty="0" smtClean="0">
                <a:sym typeface="+mn-ea"/>
              </a:rPr>
              <a:t>)</a:t>
            </a:r>
          </a:p>
          <a:p>
            <a:pPr algn="just"/>
            <a:r>
              <a:rPr lang="en-US" altLang="zh-CN" dirty="0" smtClean="0">
                <a:sym typeface="+mn-ea"/>
              </a:rPr>
              <a:t>This is about how we will carry out our study in this program of TC, which may be different from the way such similar courses were conducted as “business communication” , “practical writing”, etc. </a:t>
            </a:r>
            <a:endParaRPr lang="en-US" altLang="zh-CN" dirty="0"/>
          </a:p>
        </p:txBody>
      </p:sp>
      <p:sp>
        <p:nvSpPr>
          <p:cNvPr id="4" name="页脚占位符 3"/>
          <p:cNvSpPr>
            <a:spLocks noGrp="1"/>
          </p:cNvSpPr>
          <p:nvPr>
            <p:ph type="ftr" sz="quarter" idx="11"/>
          </p:nvPr>
        </p:nvSpPr>
        <p:spPr/>
        <p:txBody>
          <a:bodyPr/>
          <a:lstStyle/>
          <a:p>
            <a:pPr lvl="0"/>
            <a:r>
              <a:rPr lang="zh-CN" altLang="en-US" dirty="0"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914400" y="838200"/>
            <a:ext cx="7543800" cy="4114800"/>
          </a:xfrm>
        </p:spPr>
        <p:txBody>
          <a:bodyPr/>
          <a:lstStyle/>
          <a:p>
            <a:r>
              <a:rPr lang="en-US" altLang="zh-CN" dirty="0" smtClean="0"/>
              <a:t>3 letters  represents the procedure of each time’s class study:</a:t>
            </a:r>
          </a:p>
          <a:p>
            <a:pPr marL="0" indent="0">
              <a:buNone/>
            </a:pPr>
            <a:r>
              <a:rPr lang="en-US" altLang="zh-CN" dirty="0"/>
              <a:t> </a:t>
            </a:r>
            <a:r>
              <a:rPr lang="en-US" altLang="zh-CN" dirty="0" smtClean="0"/>
              <a:t> </a:t>
            </a:r>
            <a:r>
              <a:rPr lang="en-US" altLang="zh-CN" sz="6600" dirty="0" smtClean="0"/>
              <a:t>P</a:t>
            </a:r>
            <a:r>
              <a:rPr lang="zh-CN" altLang="en-US" sz="6600" dirty="0" smtClean="0"/>
              <a:t>：</a:t>
            </a:r>
            <a:r>
              <a:rPr lang="en-US" altLang="zh-CN" sz="5400" dirty="0" smtClean="0"/>
              <a:t>Professional cases  </a:t>
            </a:r>
          </a:p>
          <a:p>
            <a:pPr marL="0" indent="0">
              <a:buNone/>
            </a:pPr>
            <a:r>
              <a:rPr lang="en-US" altLang="zh-CN" sz="6600" dirty="0" smtClean="0"/>
              <a:t> C:  </a:t>
            </a:r>
            <a:r>
              <a:rPr lang="en-US" altLang="zh-CN" sz="5400" dirty="0" smtClean="0"/>
              <a:t>Culture study</a:t>
            </a:r>
          </a:p>
          <a:p>
            <a:pPr marL="0" indent="0">
              <a:buNone/>
            </a:pPr>
            <a:r>
              <a:rPr lang="en-US" altLang="zh-CN" sz="6600" dirty="0" smtClean="0"/>
              <a:t> E:  </a:t>
            </a:r>
            <a:r>
              <a:rPr lang="en-US" altLang="zh-CN" sz="5400" dirty="0" smtClean="0"/>
              <a:t>Ethical Research </a:t>
            </a:r>
            <a:endParaRPr lang="zh-CN" altLang="en-US" sz="5400"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066800" y="191752"/>
            <a:ext cx="7543800" cy="4114800"/>
          </a:xfrm>
        </p:spPr>
        <p:txBody>
          <a:bodyPr/>
          <a:lstStyle/>
          <a:p>
            <a:r>
              <a:rPr lang="en-US" altLang="zh-CN" dirty="0"/>
              <a:t>Our </a:t>
            </a:r>
            <a:r>
              <a:rPr lang="en-US" altLang="zh-CN" dirty="0" smtClean="0"/>
              <a:t>program </a:t>
            </a:r>
            <a:r>
              <a:rPr lang="en-US" altLang="zh-CN" dirty="0"/>
              <a:t>will </a:t>
            </a:r>
            <a:r>
              <a:rPr lang="en-US" altLang="zh-CN" dirty="0" smtClean="0"/>
              <a:t>be </a:t>
            </a:r>
            <a:r>
              <a:rPr lang="en-US" altLang="zh-CN" dirty="0"/>
              <a:t>about</a:t>
            </a:r>
            <a:endParaRPr lang="zh-CN" altLang="en-US" dirty="0"/>
          </a:p>
          <a:p>
            <a:pPr marL="0" indent="0">
              <a:buNone/>
            </a:pPr>
            <a:r>
              <a:rPr lang="en-US" altLang="zh-CN" sz="6600" dirty="0" smtClean="0"/>
              <a:t>Professional </a:t>
            </a:r>
            <a:r>
              <a:rPr lang="en-US" altLang="zh-CN" dirty="0" smtClean="0"/>
              <a:t>skills</a:t>
            </a:r>
            <a:r>
              <a:rPr lang="en-US" altLang="zh-CN" sz="6600" dirty="0" smtClean="0"/>
              <a:t>.</a:t>
            </a:r>
          </a:p>
          <a:p>
            <a:pPr marL="0" indent="0">
              <a:buNone/>
            </a:pPr>
            <a:r>
              <a:rPr lang="en-US" altLang="zh-CN" dirty="0" smtClean="0"/>
              <a:t>Cases from practical situations will be studied.  </a:t>
            </a:r>
            <a:r>
              <a:rPr lang="en-US" altLang="zh-CN" dirty="0"/>
              <a:t>W</a:t>
            </a:r>
            <a:r>
              <a:rPr lang="en-US" altLang="zh-CN" dirty="0" smtClean="0"/>
              <a:t>e will learn about the </a:t>
            </a:r>
            <a:r>
              <a:rPr lang="en-US" altLang="zh-CN" dirty="0"/>
              <a:t>drafting format, language tactics, typical flaws, efficiency </a:t>
            </a:r>
            <a:r>
              <a:rPr lang="en-US" altLang="zh-CN" dirty="0" smtClean="0"/>
              <a:t>expertise.</a:t>
            </a:r>
            <a:endParaRPr lang="zh-CN" altLang="en-US"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5791200" y="3960553"/>
            <a:ext cx="3048000" cy="2255520"/>
          </a:xfrm>
          <a:prstGeom prst="rect">
            <a:avLst/>
          </a:prstGeom>
        </p:spPr>
      </p:pic>
      <p:pic>
        <p:nvPicPr>
          <p:cNvPr id="6" name="图片 5"/>
          <p:cNvPicPr>
            <a:picLocks noChangeAspect="1"/>
          </p:cNvPicPr>
          <p:nvPr/>
        </p:nvPicPr>
        <p:blipFill>
          <a:blip r:embed="rId3"/>
          <a:stretch>
            <a:fillRect/>
          </a:stretch>
        </p:blipFill>
        <p:spPr>
          <a:xfrm>
            <a:off x="1613219" y="3960553"/>
            <a:ext cx="3263581" cy="2275590"/>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43000" y="1020762"/>
            <a:ext cx="7543800" cy="4114800"/>
          </a:xfrm>
        </p:spPr>
        <p:txBody>
          <a:bodyPr/>
          <a:lstStyle/>
          <a:p>
            <a:r>
              <a:rPr lang="en-US" altLang="zh-CN" dirty="0" smtClean="0"/>
              <a:t>Also we will have the </a:t>
            </a:r>
            <a:r>
              <a:rPr lang="en-US" altLang="zh-CN" sz="6600" dirty="0"/>
              <a:t>C</a:t>
            </a:r>
            <a:r>
              <a:rPr lang="en-US" altLang="zh-CN" sz="6600" dirty="0" smtClean="0"/>
              <a:t>ulture</a:t>
            </a:r>
            <a:r>
              <a:rPr lang="en-US" altLang="zh-CN" dirty="0" smtClean="0"/>
              <a:t> </a:t>
            </a:r>
            <a:r>
              <a:rPr lang="en-US" altLang="zh-CN" dirty="0"/>
              <a:t>study in TC:  shocks and strategies for effective </a:t>
            </a:r>
            <a:r>
              <a:rPr lang="en-US" altLang="zh-CN" dirty="0" smtClean="0"/>
              <a:t>communications: </a:t>
            </a:r>
          </a:p>
          <a:p>
            <a:pPr marL="0" indent="0">
              <a:buNone/>
            </a:pPr>
            <a:r>
              <a:rPr lang="en-US" altLang="zh-CN" dirty="0" smtClean="0"/>
              <a:t>Some Chinese and foreign ladies and gentlemen will be with us in the cases for study.</a:t>
            </a:r>
            <a:endParaRPr lang="zh-CN" altLang="en-US"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黄晓明</a:t>
            </a:r>
          </a:p>
        </p:txBody>
      </p:sp>
      <p:sp>
        <p:nvSpPr>
          <p:cNvPr id="3" name="内容占位符 2"/>
          <p:cNvSpPr>
            <a:spLocks noGrp="1"/>
          </p:cNvSpPr>
          <p:nvPr>
            <p:ph idx="1"/>
          </p:nvPr>
        </p:nvSpPr>
        <p:spPr>
          <a:xfrm>
            <a:off x="381000" y="1447800"/>
            <a:ext cx="8458200" cy="4114800"/>
          </a:xfrm>
        </p:spPr>
        <p:txBody>
          <a:bodyPr/>
          <a:lstStyle/>
          <a:p>
            <a:r>
              <a:rPr lang="en-US" altLang="zh-CN" dirty="0" smtClean="0"/>
              <a:t>Huang </a:t>
            </a:r>
            <a:r>
              <a:rPr lang="en-US" altLang="zh-CN" dirty="0" err="1" smtClean="0"/>
              <a:t>Xiaoming</a:t>
            </a:r>
            <a:endParaRPr lang="en-US" altLang="zh-CN" dirty="0" smtClean="0"/>
          </a:p>
          <a:p>
            <a:pPr marL="0" indent="0" algn="just">
              <a:buNone/>
            </a:pPr>
            <a:r>
              <a:rPr lang="en-US" altLang="zh-CN" dirty="0" smtClean="0"/>
              <a:t>is a technical professional working for </a:t>
            </a:r>
            <a:r>
              <a:rPr lang="en-US" altLang="zh-CN" i="1" dirty="0" err="1" smtClean="0"/>
              <a:t>Gultra</a:t>
            </a:r>
            <a:r>
              <a:rPr lang="en-US" altLang="zh-CN" i="1" dirty="0" smtClean="0"/>
              <a:t> Electronics</a:t>
            </a:r>
            <a:r>
              <a:rPr lang="en-US" altLang="zh-CN" dirty="0" smtClean="0"/>
              <a:t>, a US microchip manufacturer stationed in Jiu Long Hu Campus, Southeast University. Experienced in IT operation, he still needs training in technical communication.</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6091981" y="152400"/>
            <a:ext cx="2196450" cy="1584325"/>
          </a:xfrm>
          <a:prstGeom prst="rect">
            <a:avLst/>
          </a:prstGeom>
        </p:spPr>
      </p:pic>
      <p:pic>
        <p:nvPicPr>
          <p:cNvPr id="6" name="图片 5"/>
          <p:cNvPicPr>
            <a:picLocks noChangeAspect="1"/>
          </p:cNvPicPr>
          <p:nvPr/>
        </p:nvPicPr>
        <p:blipFill>
          <a:blip r:embed="rId3"/>
          <a:stretch>
            <a:fillRect/>
          </a:stretch>
        </p:blipFill>
        <p:spPr>
          <a:xfrm>
            <a:off x="4154983" y="156944"/>
            <a:ext cx="1919335" cy="1371600"/>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smtClean="0"/>
              <a:t>1. An </a:t>
            </a:r>
            <a:r>
              <a:rPr lang="en-US" altLang="zh-CN" sz="2800" dirty="0"/>
              <a:t>Introduction to Technical Communication</a:t>
            </a:r>
            <a:r>
              <a:rPr lang="zh-CN" altLang="en-US" sz="2800" dirty="0"/>
              <a:t>（技术传播学绪论）</a:t>
            </a:r>
            <a:r>
              <a:rPr lang="en-US" altLang="zh-CN" sz="2800" dirty="0"/>
              <a:t/>
            </a:r>
            <a:br>
              <a:rPr lang="en-US" altLang="zh-CN" sz="2800" dirty="0"/>
            </a:br>
            <a:endParaRPr lang="zh-CN" altLang="en-US" sz="2800" dirty="0"/>
          </a:p>
        </p:txBody>
      </p:sp>
      <p:sp>
        <p:nvSpPr>
          <p:cNvPr id="3" name="内容占位符 2"/>
          <p:cNvSpPr>
            <a:spLocks noGrp="1"/>
          </p:cNvSpPr>
          <p:nvPr>
            <p:ph idx="1"/>
          </p:nvPr>
        </p:nvSpPr>
        <p:spPr>
          <a:xfrm>
            <a:off x="1104900" y="1524000"/>
            <a:ext cx="7543800" cy="4114800"/>
          </a:xfrm>
        </p:spPr>
        <p:txBody>
          <a:bodyPr/>
          <a:lstStyle/>
          <a:p>
            <a:r>
              <a:rPr lang="en-US" altLang="zh-CN" dirty="0" smtClean="0"/>
              <a:t>1</a:t>
            </a:r>
            <a:r>
              <a:rPr lang="zh-CN" altLang="en-US" dirty="0" smtClean="0"/>
              <a:t>）</a:t>
            </a:r>
            <a:r>
              <a:rPr lang="en-US" altLang="zh-CN" b="1" dirty="0" smtClean="0">
                <a:solidFill>
                  <a:srgbClr val="FFFF00"/>
                </a:solidFill>
              </a:rPr>
              <a:t>WHAT</a:t>
            </a:r>
            <a:r>
              <a:rPr lang="en-US" altLang="zh-CN" dirty="0" smtClean="0"/>
              <a:t> particular information and activities are involved in technical communication.</a:t>
            </a:r>
          </a:p>
          <a:p>
            <a:r>
              <a:rPr lang="en-US" altLang="zh-CN" dirty="0" smtClean="0"/>
              <a:t>2) </a:t>
            </a:r>
            <a:r>
              <a:rPr lang="en-US" altLang="zh-CN" b="1" dirty="0" smtClean="0">
                <a:solidFill>
                  <a:srgbClr val="FFFF00"/>
                </a:solidFill>
              </a:rPr>
              <a:t>HOW</a:t>
            </a:r>
            <a:r>
              <a:rPr lang="en-US" altLang="zh-CN" dirty="0" smtClean="0"/>
              <a:t> we study this program</a:t>
            </a:r>
          </a:p>
          <a:p>
            <a:r>
              <a:rPr lang="en-US" altLang="zh-CN" dirty="0" smtClean="0"/>
              <a:t>3) The </a:t>
            </a:r>
            <a:r>
              <a:rPr lang="en-US" altLang="zh-CN" b="1" dirty="0" smtClean="0">
                <a:solidFill>
                  <a:srgbClr val="FFFF00"/>
                </a:solidFill>
              </a:rPr>
              <a:t>DOCUMENTS</a:t>
            </a:r>
            <a:r>
              <a:rPr lang="en-US" altLang="zh-CN" dirty="0" smtClean="0"/>
              <a:t> we will learn about drafting</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杨颖</a:t>
            </a:r>
          </a:p>
        </p:txBody>
      </p:sp>
      <p:sp>
        <p:nvSpPr>
          <p:cNvPr id="3" name="内容占位符 2"/>
          <p:cNvSpPr>
            <a:spLocks noGrp="1"/>
          </p:cNvSpPr>
          <p:nvPr>
            <p:ph idx="1"/>
          </p:nvPr>
        </p:nvSpPr>
        <p:spPr>
          <a:xfrm>
            <a:off x="381000" y="1066800"/>
            <a:ext cx="8234680" cy="4114800"/>
          </a:xfrm>
        </p:spPr>
        <p:txBody>
          <a:bodyPr/>
          <a:lstStyle/>
          <a:p>
            <a:endParaRPr lang="en-US" altLang="zh-CN" dirty="0" smtClean="0"/>
          </a:p>
          <a:p>
            <a:pPr algn="just"/>
            <a:r>
              <a:rPr lang="en-US" altLang="zh-CN" dirty="0" smtClean="0"/>
              <a:t>Yang Ying works for </a:t>
            </a:r>
            <a:r>
              <a:rPr lang="en-US" altLang="zh-CN" i="1" dirty="0" err="1" smtClean="0"/>
              <a:t>Gultra</a:t>
            </a:r>
            <a:r>
              <a:rPr lang="en-US" altLang="zh-CN" i="1" dirty="0" smtClean="0"/>
              <a:t> Electronics</a:t>
            </a:r>
            <a:r>
              <a:rPr lang="en-US" altLang="zh-CN" dirty="0" smtClean="0"/>
              <a:t> in the marketing department. She graduated from the English Department of SEU and got her master’s degree in technical communication from the University of Minnesota. </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内容占位符 4"/>
          <p:cNvPicPr>
            <a:picLocks noChangeAspect="1"/>
          </p:cNvPicPr>
          <p:nvPr/>
        </p:nvPicPr>
        <p:blipFill>
          <a:blip r:embed="rId2"/>
          <a:stretch>
            <a:fillRect/>
          </a:stretch>
        </p:blipFill>
        <p:spPr>
          <a:xfrm>
            <a:off x="6324600" y="76201"/>
            <a:ext cx="2456953" cy="1628180"/>
          </a:xfrm>
          <a:prstGeom prst="rect">
            <a:avLst/>
          </a:prstGeom>
          <a:noFill/>
          <a:ln w="9525">
            <a:noFill/>
          </a:ln>
        </p:spPr>
      </p:pic>
      <p:pic>
        <p:nvPicPr>
          <p:cNvPr id="6" name="图片 5"/>
          <p:cNvPicPr>
            <a:picLocks noChangeAspect="1"/>
          </p:cNvPicPr>
          <p:nvPr/>
        </p:nvPicPr>
        <p:blipFill>
          <a:blip r:embed="rId3"/>
          <a:stretch>
            <a:fillRect/>
          </a:stretch>
        </p:blipFill>
        <p:spPr>
          <a:xfrm>
            <a:off x="4154983" y="156944"/>
            <a:ext cx="1919335" cy="1371600"/>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Sam</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dirty="0" smtClean="0"/>
              <a:t>Sam is the factory manager of </a:t>
            </a:r>
            <a:r>
              <a:rPr lang="en-US" altLang="zh-CN" i="1" dirty="0" err="1" smtClean="0"/>
              <a:t>Gultra</a:t>
            </a:r>
            <a:r>
              <a:rPr lang="en-US" altLang="zh-CN" i="1" dirty="0" smtClean="0"/>
              <a:t> Electronics. </a:t>
            </a:r>
            <a:r>
              <a:rPr lang="en-US" altLang="zh-CN" dirty="0" smtClean="0"/>
              <a:t>He has been working in China for over 10 years.</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7" name="图片 6"/>
          <p:cNvPicPr>
            <a:picLocks noChangeAspect="1"/>
          </p:cNvPicPr>
          <p:nvPr/>
        </p:nvPicPr>
        <p:blipFill>
          <a:blip r:embed="rId2"/>
          <a:stretch>
            <a:fillRect/>
          </a:stretch>
        </p:blipFill>
        <p:spPr>
          <a:xfrm>
            <a:off x="3376536" y="60325"/>
            <a:ext cx="3000528" cy="2136740"/>
          </a:xfrm>
          <a:prstGeom prst="rect">
            <a:avLst/>
          </a:prstGeom>
        </p:spPr>
      </p:pic>
      <p:pic>
        <p:nvPicPr>
          <p:cNvPr id="6" name="图片 5"/>
          <p:cNvPicPr>
            <a:picLocks noChangeAspect="1"/>
          </p:cNvPicPr>
          <p:nvPr/>
        </p:nvPicPr>
        <p:blipFill>
          <a:blip r:embed="rId3"/>
          <a:stretch>
            <a:fillRect/>
          </a:stretch>
        </p:blipFill>
        <p:spPr>
          <a:xfrm>
            <a:off x="6511094" y="92483"/>
            <a:ext cx="1919335" cy="1371600"/>
          </a:xfrm>
          <a:prstGeom prst="rect">
            <a:avLst/>
          </a:prstGeo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Jane</a:t>
            </a:r>
            <a:endParaRPr lang="zh-CN" altLang="en-US" dirty="0"/>
          </a:p>
        </p:txBody>
      </p:sp>
      <p:sp>
        <p:nvSpPr>
          <p:cNvPr id="3" name="内容占位符 2"/>
          <p:cNvSpPr>
            <a:spLocks noGrp="1"/>
          </p:cNvSpPr>
          <p:nvPr>
            <p:ph idx="1"/>
          </p:nvPr>
        </p:nvSpPr>
        <p:spPr/>
        <p:txBody>
          <a:bodyPr/>
          <a:lstStyle/>
          <a:p>
            <a:r>
              <a:rPr lang="en-US" altLang="zh-CN" dirty="0" smtClean="0"/>
              <a:t>Jane is the project manager in </a:t>
            </a:r>
            <a:r>
              <a:rPr lang="en-US" altLang="zh-CN" i="1" dirty="0" err="1" smtClean="0"/>
              <a:t>Gultra</a:t>
            </a:r>
            <a:r>
              <a:rPr lang="en-US" altLang="zh-CN" i="1" dirty="0" smtClean="0"/>
              <a:t> Electronics</a:t>
            </a:r>
            <a:r>
              <a:rPr lang="en-US" altLang="zh-CN" dirty="0" smtClean="0"/>
              <a:t>. She was just promoted and appointed to Nanjing three months ago.  </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6044565" y="76200"/>
            <a:ext cx="2980055" cy="1978660"/>
          </a:xfrm>
          <a:prstGeom prst="rect">
            <a:avLst/>
          </a:prstGeom>
        </p:spPr>
      </p:pic>
      <p:pic>
        <p:nvPicPr>
          <p:cNvPr id="6" name="图片 5"/>
          <p:cNvPicPr>
            <a:picLocks noChangeAspect="1"/>
          </p:cNvPicPr>
          <p:nvPr/>
        </p:nvPicPr>
        <p:blipFill>
          <a:blip r:embed="rId3"/>
          <a:stretch>
            <a:fillRect/>
          </a:stretch>
        </p:blipFill>
        <p:spPr>
          <a:xfrm>
            <a:off x="4118239" y="152400"/>
            <a:ext cx="1919335" cy="1371600"/>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0"/>
            <a:r>
              <a:rPr lang="en-US" altLang="zh-CN" dirty="0" smtClean="0">
                <a:effectLst/>
              </a:rPr>
              <a:t>Moreover, for each case we will do some research on </a:t>
            </a:r>
            <a:r>
              <a:rPr lang="en-US" altLang="zh-CN" sz="6600" dirty="0">
                <a:effectLst/>
              </a:rPr>
              <a:t>E</a:t>
            </a:r>
            <a:r>
              <a:rPr lang="en-US" altLang="zh-CN" sz="6600" dirty="0" smtClean="0">
                <a:effectLst/>
              </a:rPr>
              <a:t>thics</a:t>
            </a:r>
            <a:r>
              <a:rPr lang="en-US" altLang="zh-CN" dirty="0" smtClean="0">
                <a:effectLst/>
              </a:rPr>
              <a:t> in technical communication: </a:t>
            </a:r>
            <a:r>
              <a:rPr lang="en-US" altLang="zh-CN" dirty="0">
                <a:effectLst/>
              </a:rPr>
              <a:t>integrating efficiency and </a:t>
            </a:r>
            <a:r>
              <a:rPr lang="en-US" altLang="zh-CN" dirty="0" smtClean="0">
                <a:effectLst/>
              </a:rPr>
              <a:t>morality </a:t>
            </a:r>
            <a:r>
              <a:rPr lang="en-US" altLang="zh-CN" dirty="0">
                <a:effectLst/>
              </a:rPr>
              <a:t>in TC</a:t>
            </a: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76200"/>
            <a:ext cx="2971800" cy="1980299"/>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2400" dirty="0">
                <a:effectLst/>
              </a:rPr>
              <a:t>小组</a:t>
            </a:r>
            <a:r>
              <a:rPr lang="zh-CN" altLang="en-US" sz="2400" dirty="0" smtClean="0">
                <a:effectLst/>
              </a:rPr>
              <a:t>活动指南</a:t>
            </a:r>
            <a:r>
              <a:rPr lang="en-US" altLang="zh-CN" sz="2400" dirty="0" smtClean="0">
                <a:effectLst/>
              </a:rPr>
              <a:t> </a:t>
            </a:r>
            <a:br>
              <a:rPr lang="en-US" altLang="zh-CN" sz="2400" dirty="0" smtClean="0">
                <a:effectLst/>
              </a:rPr>
            </a:br>
            <a:r>
              <a:rPr lang="en-US" altLang="zh-CN" sz="2400" dirty="0" smtClean="0">
                <a:effectLst/>
              </a:rPr>
              <a:t>(</a:t>
            </a:r>
            <a:r>
              <a:rPr lang="en-US" altLang="zh-CN" sz="2400" dirty="0">
                <a:effectLst/>
              </a:rPr>
              <a:t>tips for </a:t>
            </a:r>
            <a:r>
              <a:rPr lang="en-US" altLang="zh-CN" sz="2400" dirty="0" smtClean="0">
                <a:effectLst/>
              </a:rPr>
              <a:t>role-play </a:t>
            </a:r>
            <a:r>
              <a:rPr lang="en-US" altLang="zh-CN" sz="2400" dirty="0">
                <a:effectLst/>
              </a:rPr>
              <a:t>and </a:t>
            </a:r>
            <a:r>
              <a:rPr lang="en-US" altLang="zh-CN" sz="2400" dirty="0" smtClean="0">
                <a:effectLst/>
              </a:rPr>
              <a:t>cooperation in group </a:t>
            </a:r>
            <a:r>
              <a:rPr lang="en-US" altLang="zh-CN" sz="2400" dirty="0">
                <a:effectLst/>
              </a:rPr>
              <a:t>work </a:t>
            </a:r>
            <a:r>
              <a:rPr lang="en-US" altLang="zh-CN" sz="2400" dirty="0" smtClean="0">
                <a:effectLst/>
              </a:rPr>
              <a:t>) </a:t>
            </a:r>
            <a:r>
              <a:rPr lang="en-US" altLang="zh-CN" sz="2400" dirty="0">
                <a:effectLst/>
              </a:rPr>
              <a:t/>
            </a:r>
            <a:br>
              <a:rPr lang="en-US" altLang="zh-CN" sz="2400" dirty="0">
                <a:effectLst/>
              </a:rPr>
            </a:br>
            <a:endParaRPr lang="zh-CN" altLang="en-US" sz="2400" dirty="0"/>
          </a:p>
        </p:txBody>
      </p:sp>
      <p:sp>
        <p:nvSpPr>
          <p:cNvPr id="3" name="内容占位符 2"/>
          <p:cNvSpPr>
            <a:spLocks noGrp="1"/>
          </p:cNvSpPr>
          <p:nvPr>
            <p:ph idx="1"/>
          </p:nvPr>
        </p:nvSpPr>
        <p:spPr>
          <a:xfrm>
            <a:off x="304800" y="1447800"/>
            <a:ext cx="8458200" cy="4114800"/>
          </a:xfrm>
        </p:spPr>
        <p:txBody>
          <a:bodyPr/>
          <a:lstStyle/>
          <a:p>
            <a:pPr algn="just"/>
            <a:r>
              <a:rPr lang="en-US" altLang="zh-CN" sz="2800" dirty="0" smtClean="0">
                <a:solidFill>
                  <a:srgbClr val="FFFF00"/>
                </a:solidFill>
              </a:rPr>
              <a:t>Speak actively</a:t>
            </a:r>
            <a:r>
              <a:rPr lang="en-US" altLang="zh-CN" sz="2800" dirty="0" smtClean="0"/>
              <a:t>. Do not just repeat or paraphrase. Provide as much information as possible. </a:t>
            </a:r>
          </a:p>
          <a:p>
            <a:pPr algn="just"/>
            <a:r>
              <a:rPr lang="en-US" altLang="zh-CN" sz="2800" dirty="0" smtClean="0">
                <a:solidFill>
                  <a:srgbClr val="FFFF00"/>
                </a:solidFill>
              </a:rPr>
              <a:t>Discuss in order</a:t>
            </a:r>
            <a:r>
              <a:rPr lang="en-US" altLang="zh-CN" sz="2800" dirty="0" smtClean="0"/>
              <a:t>. While others are speaking, do not interrupt until they finish the talk. </a:t>
            </a:r>
          </a:p>
          <a:p>
            <a:pPr algn="just"/>
            <a:r>
              <a:rPr lang="en-US" altLang="zh-CN" sz="2800" dirty="0" smtClean="0">
                <a:solidFill>
                  <a:srgbClr val="FFFF00"/>
                </a:solidFill>
              </a:rPr>
              <a:t>Think critically</a:t>
            </a:r>
            <a:r>
              <a:rPr lang="en-US" altLang="zh-CN" sz="2800" dirty="0" smtClean="0"/>
              <a:t>. Try to find proper reasons for any view you hold and express them.</a:t>
            </a:r>
          </a:p>
          <a:p>
            <a:pPr algn="just"/>
            <a:r>
              <a:rPr lang="en-US" altLang="zh-CN" sz="2800" dirty="0" smtClean="0">
                <a:solidFill>
                  <a:srgbClr val="FFFF00"/>
                </a:solidFill>
              </a:rPr>
              <a:t>Learn creatively</a:t>
            </a:r>
            <a:r>
              <a:rPr lang="en-US" altLang="zh-CN" sz="2800" dirty="0" smtClean="0"/>
              <a:t>. Each time you play a role, experiment with the cultural identity and related behavioral manner.</a:t>
            </a:r>
            <a:endParaRPr lang="zh-CN" altLang="en-US" sz="28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1431925"/>
          </a:xfrm>
        </p:spPr>
        <p:txBody>
          <a:bodyPr/>
          <a:lstStyle/>
          <a:p>
            <a:r>
              <a:rPr lang="en-US" altLang="zh-CN" sz="3600" dirty="0" smtClean="0"/>
              <a:t/>
            </a:r>
            <a:br>
              <a:rPr lang="en-US" altLang="zh-CN" sz="3600" dirty="0" smtClean="0"/>
            </a:br>
            <a:r>
              <a:rPr lang="en-US" altLang="zh-CN" sz="3600" dirty="0" smtClean="0"/>
              <a:t>3</a:t>
            </a:r>
            <a:r>
              <a:rPr lang="en-US" altLang="zh-CN" sz="3600" dirty="0"/>
              <a:t>) The </a:t>
            </a:r>
            <a:r>
              <a:rPr lang="en-US" altLang="zh-CN" sz="3600" dirty="0">
                <a:solidFill>
                  <a:srgbClr val="FFFF00"/>
                </a:solidFill>
              </a:rPr>
              <a:t>DOCUMENTS</a:t>
            </a:r>
            <a:r>
              <a:rPr lang="en-US" altLang="zh-CN" sz="3600" dirty="0"/>
              <a:t> we will learn about drafting</a:t>
            </a:r>
            <a:r>
              <a:rPr lang="zh-CN" altLang="en-US" dirty="0"/>
              <a:t/>
            </a:r>
            <a:br>
              <a:rPr lang="zh-CN" altLang="en-US" dirty="0"/>
            </a:br>
            <a:endParaRPr lang="zh-CN" altLang="en-US" dirty="0"/>
          </a:p>
        </p:txBody>
      </p:sp>
      <p:sp>
        <p:nvSpPr>
          <p:cNvPr id="3" name="内容占位符 2"/>
          <p:cNvSpPr>
            <a:spLocks noGrp="1"/>
          </p:cNvSpPr>
          <p:nvPr>
            <p:ph idx="1"/>
          </p:nvPr>
        </p:nvSpPr>
        <p:spPr>
          <a:xfrm>
            <a:off x="1075765" y="1371600"/>
            <a:ext cx="7543800" cy="4114800"/>
          </a:xfrm>
        </p:spPr>
        <p:txBody>
          <a:bodyPr/>
          <a:lstStyle/>
          <a:p>
            <a:r>
              <a:rPr lang="en-US" altLang="zh-CN" dirty="0" smtClean="0"/>
              <a:t>Unit 1: Emails for work</a:t>
            </a:r>
          </a:p>
          <a:p>
            <a:r>
              <a:rPr lang="en-US" altLang="zh-CN" dirty="0" smtClean="0"/>
              <a:t>Unit 2: Memos</a:t>
            </a:r>
          </a:p>
          <a:p>
            <a:r>
              <a:rPr lang="en-US" altLang="zh-CN" dirty="0" smtClean="0"/>
              <a:t>Unit 3: </a:t>
            </a:r>
            <a:r>
              <a:rPr lang="en-US" altLang="zh-CN" dirty="0"/>
              <a:t>R</a:t>
            </a:r>
            <a:r>
              <a:rPr lang="en-US" altLang="zh-CN" dirty="0" smtClean="0"/>
              <a:t>ésumés</a:t>
            </a:r>
            <a:r>
              <a:rPr lang="en-US" altLang="zh-CN" dirty="0" smtClean="0"/>
              <a:t> </a:t>
            </a:r>
            <a:r>
              <a:rPr lang="en-US" altLang="zh-CN" dirty="0" smtClean="0"/>
              <a:t>for job application</a:t>
            </a:r>
          </a:p>
          <a:p>
            <a:r>
              <a:rPr lang="en-US" altLang="zh-CN" dirty="0" smtClean="0"/>
              <a:t>Unit 4: Instructions and user manuals</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Drafting emails for work</a:t>
            </a:r>
            <a:br>
              <a:rPr lang="en-US" altLang="zh-CN" dirty="0" smtClean="0"/>
            </a:br>
            <a:r>
              <a:rPr lang="en-US" altLang="zh-CN" dirty="0" smtClean="0"/>
              <a:t>(Professional Case)</a:t>
            </a:r>
            <a:endParaRPr lang="zh-CN" altLang="en-US" dirty="0"/>
          </a:p>
        </p:txBody>
      </p:sp>
      <p:sp>
        <p:nvSpPr>
          <p:cNvPr id="3" name="内容占位符 2"/>
          <p:cNvSpPr>
            <a:spLocks noGrp="1"/>
          </p:cNvSpPr>
          <p:nvPr>
            <p:ph idx="1"/>
          </p:nvPr>
        </p:nvSpPr>
        <p:spPr>
          <a:xfrm>
            <a:off x="533400" y="1828800"/>
            <a:ext cx="8305800" cy="2507690"/>
          </a:xfrm>
        </p:spPr>
        <p:txBody>
          <a:bodyPr/>
          <a:lstStyle/>
          <a:p>
            <a:r>
              <a:rPr lang="en-US" altLang="zh-CN" dirty="0"/>
              <a:t>1) The </a:t>
            </a:r>
            <a:r>
              <a:rPr lang="en-US" altLang="zh-CN" b="1" dirty="0">
                <a:solidFill>
                  <a:srgbClr val="FFFF00"/>
                </a:solidFill>
              </a:rPr>
              <a:t>format elements </a:t>
            </a:r>
            <a:r>
              <a:rPr lang="en-US" altLang="zh-CN" dirty="0"/>
              <a:t>of emails for work</a:t>
            </a:r>
          </a:p>
          <a:p>
            <a:pPr marL="0" indent="0">
              <a:buNone/>
            </a:pPr>
            <a:r>
              <a:rPr lang="en-US" altLang="zh-CN" sz="2800" i="1" dirty="0" smtClean="0"/>
              <a:t>Task 1: In groups, brainstorm and make </a:t>
            </a:r>
            <a:r>
              <a:rPr lang="en-US" altLang="zh-CN" sz="2800" i="1" dirty="0"/>
              <a:t>a list of </a:t>
            </a:r>
            <a:r>
              <a:rPr lang="en-US" altLang="zh-CN" sz="2800" i="1" dirty="0" smtClean="0"/>
              <a:t>the elements of an email from your own experience. </a:t>
            </a:r>
            <a:endParaRPr lang="zh-CN" altLang="en-US" sz="2800" i="1"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30038"/>
            <a:ext cx="838200" cy="790724"/>
          </a:xfrm>
          <a:prstGeom prst="rect">
            <a:avLst/>
          </a:prstGeom>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76200"/>
            <a:ext cx="2346512" cy="762000"/>
          </a:xfrm>
        </p:spPr>
        <p:txBody>
          <a:bodyPr/>
          <a:lstStyle/>
          <a:p>
            <a:r>
              <a:rPr lang="en-US" altLang="zh-CN" sz="2800" dirty="0" smtClean="0"/>
              <a:t>Sample for reference</a:t>
            </a:r>
            <a:endParaRPr lang="zh-CN" altLang="en-US" sz="28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2762250" y="0"/>
            <a:ext cx="5848350" cy="5956386"/>
          </a:xfrm>
          <a:prstGeom prst="rect">
            <a:avLst/>
          </a:prstGeom>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76200"/>
            <a:ext cx="2346512" cy="762000"/>
          </a:xfrm>
        </p:spPr>
        <p:txBody>
          <a:bodyPr/>
          <a:lstStyle/>
          <a:p>
            <a:r>
              <a:rPr lang="en-US" altLang="zh-CN" sz="2800" dirty="0" smtClean="0"/>
              <a:t>Sample for reference</a:t>
            </a:r>
            <a:endParaRPr lang="zh-CN" altLang="en-US" sz="28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2762250" y="0"/>
            <a:ext cx="5848350" cy="5956386"/>
          </a:xfrm>
          <a:prstGeom prst="rect">
            <a:avLst/>
          </a:prstGeom>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988" y="0"/>
            <a:ext cx="6598024" cy="762000"/>
          </a:xfrm>
        </p:spPr>
        <p:txBody>
          <a:bodyPr/>
          <a:lstStyle/>
          <a:p>
            <a:r>
              <a:rPr lang="en-US" altLang="zh-CN" sz="2800" dirty="0" smtClean="0"/>
              <a:t>Sample for reference</a:t>
            </a:r>
            <a:endParaRPr lang="zh-CN" altLang="en-US" sz="2800"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6" name="图片 5"/>
          <p:cNvPicPr>
            <a:picLocks noChangeAspect="1"/>
          </p:cNvPicPr>
          <p:nvPr/>
        </p:nvPicPr>
        <p:blipFill>
          <a:blip r:embed="rId2"/>
          <a:stretch>
            <a:fillRect/>
          </a:stretch>
        </p:blipFill>
        <p:spPr>
          <a:xfrm>
            <a:off x="900318" y="52963"/>
            <a:ext cx="1820956" cy="6195437"/>
          </a:xfrm>
          <a:prstGeom prst="rect">
            <a:avLst/>
          </a:prstGeom>
        </p:spPr>
      </p:pic>
      <p:pic>
        <p:nvPicPr>
          <p:cNvPr id="5" name="图片 4"/>
          <p:cNvPicPr>
            <a:picLocks noChangeAspect="1"/>
          </p:cNvPicPr>
          <p:nvPr/>
        </p:nvPicPr>
        <p:blipFill>
          <a:blip r:embed="rId3"/>
          <a:stretch>
            <a:fillRect/>
          </a:stretch>
        </p:blipFill>
        <p:spPr>
          <a:xfrm>
            <a:off x="2751754" y="-10160"/>
            <a:ext cx="5848350" cy="5956386"/>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smtClean="0"/>
              <a:t>2. Drafting </a:t>
            </a:r>
            <a:r>
              <a:rPr lang="en-US" altLang="zh-CN" sz="2800" dirty="0"/>
              <a:t>emails for work(</a:t>
            </a:r>
            <a:r>
              <a:rPr lang="zh-CN" altLang="en-US" sz="2800" dirty="0"/>
              <a:t>职场电子邮件</a:t>
            </a:r>
            <a:r>
              <a:rPr lang="en-US" altLang="zh-CN" sz="2800" dirty="0" smtClean="0"/>
              <a:t>)</a:t>
            </a:r>
            <a:endParaRPr lang="zh-CN" altLang="en-US" sz="2800" dirty="0"/>
          </a:p>
        </p:txBody>
      </p:sp>
      <p:sp>
        <p:nvSpPr>
          <p:cNvPr id="3" name="内容占位符 2"/>
          <p:cNvSpPr>
            <a:spLocks noGrp="1"/>
          </p:cNvSpPr>
          <p:nvPr>
            <p:ph idx="1"/>
          </p:nvPr>
        </p:nvSpPr>
        <p:spPr>
          <a:xfrm>
            <a:off x="1072393" y="1447800"/>
            <a:ext cx="7543800" cy="4114800"/>
          </a:xfrm>
        </p:spPr>
        <p:txBody>
          <a:bodyPr/>
          <a:lstStyle/>
          <a:p>
            <a:r>
              <a:rPr lang="en-US" altLang="zh-CN" dirty="0" smtClean="0"/>
              <a:t>1) The </a:t>
            </a:r>
            <a:r>
              <a:rPr lang="en-US" altLang="zh-CN" b="1" dirty="0" smtClean="0">
                <a:solidFill>
                  <a:srgbClr val="FFFF00"/>
                </a:solidFill>
              </a:rPr>
              <a:t>format elements </a:t>
            </a:r>
            <a:r>
              <a:rPr lang="en-US" altLang="zh-CN" dirty="0" smtClean="0"/>
              <a:t>of emails for work</a:t>
            </a:r>
          </a:p>
          <a:p>
            <a:r>
              <a:rPr lang="en-US" altLang="zh-CN" dirty="0" smtClean="0"/>
              <a:t>2) </a:t>
            </a:r>
            <a:r>
              <a:rPr lang="en-US" altLang="zh-CN" b="1" dirty="0" smtClean="0">
                <a:solidFill>
                  <a:srgbClr val="FFFF00"/>
                </a:solidFill>
              </a:rPr>
              <a:t> Tips </a:t>
            </a:r>
            <a:r>
              <a:rPr lang="en-US" altLang="zh-CN" dirty="0" smtClean="0"/>
              <a:t>on drafting emails for work:</a:t>
            </a:r>
          </a:p>
          <a:p>
            <a:pPr marL="0" indent="0">
              <a:buNone/>
            </a:pPr>
            <a:r>
              <a:rPr lang="en-US" altLang="zh-CN" dirty="0"/>
              <a:t> </a:t>
            </a:r>
            <a:r>
              <a:rPr lang="en-US" altLang="zh-CN" dirty="0" smtClean="0"/>
              <a:t>    a. Professional language style</a:t>
            </a:r>
          </a:p>
          <a:p>
            <a:pPr marL="0" indent="0">
              <a:buNone/>
            </a:pPr>
            <a:r>
              <a:rPr lang="en-US" altLang="zh-CN" dirty="0"/>
              <a:t> </a:t>
            </a:r>
            <a:r>
              <a:rPr lang="en-US" altLang="zh-CN" dirty="0" smtClean="0"/>
              <a:t>    b. Culture study (email netiquette)</a:t>
            </a:r>
          </a:p>
          <a:p>
            <a:pPr marL="0" indent="0">
              <a:buNone/>
            </a:pPr>
            <a:r>
              <a:rPr lang="en-US" altLang="zh-CN" dirty="0"/>
              <a:t> </a:t>
            </a:r>
            <a:r>
              <a:rPr lang="en-US" altLang="zh-CN" dirty="0" smtClean="0"/>
              <a:t>    c. Ethical research</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4400" dirty="0" smtClean="0"/>
              <a:t>2) Tips on drafting emails for work</a:t>
            </a:r>
            <a:endParaRPr lang="zh-CN" altLang="en-US" sz="44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extLst>
      <p:ext uri="{BB962C8B-B14F-4D97-AF65-F5344CB8AC3E}">
        <p14:creationId xmlns:p14="http://schemas.microsoft.com/office/powerpoint/2010/main" val="422251359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228600" y="1421632"/>
            <a:ext cx="7944972" cy="4114800"/>
          </a:xfrm>
        </p:spPr>
        <p:txBody>
          <a:bodyPr/>
          <a:lstStyle/>
          <a:p>
            <a:r>
              <a:rPr lang="en-US" altLang="zh-CN" dirty="0" smtClean="0"/>
              <a:t>Task 2: Yang Ying and Huang </a:t>
            </a:r>
            <a:r>
              <a:rPr lang="en-US" altLang="zh-CN" dirty="0" err="1" smtClean="0"/>
              <a:t>Xiaoming</a:t>
            </a:r>
            <a:r>
              <a:rPr lang="en-US" altLang="zh-CN" dirty="0" smtClean="0"/>
              <a:t> began dating weeks ago and have been exchanging emails frequently. What tips would you suggest to them for their emails to Jane and Sam, their </a:t>
            </a:r>
            <a:r>
              <a:rPr lang="en-US" altLang="zh-CN" u="sng" dirty="0" smtClean="0"/>
              <a:t>business partners</a:t>
            </a:r>
            <a:r>
              <a:rPr lang="en-US" altLang="zh-CN" dirty="0" smtClean="0"/>
              <a:t>? In what ways are these emails different</a:t>
            </a:r>
            <a:r>
              <a:rPr lang="en-US" altLang="zh-CN" sz="2000" dirty="0" smtClean="0"/>
              <a:t>? (suggestion: consider </a:t>
            </a:r>
            <a:r>
              <a:rPr lang="en-US" altLang="zh-CN" sz="2000" u="sng" dirty="0" smtClean="0">
                <a:solidFill>
                  <a:srgbClr val="FFFF00"/>
                </a:solidFill>
              </a:rPr>
              <a:t>language, culture, and ethics, etc.</a:t>
            </a:r>
            <a:r>
              <a:rPr lang="en-US" altLang="zh-CN" sz="2000" dirty="0" smtClean="0"/>
              <a:t>)</a:t>
            </a:r>
            <a:endParaRPr lang="zh-CN" altLang="en-US" sz="20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内容占位符 4"/>
          <p:cNvPicPr>
            <a:picLocks noChangeAspect="1"/>
          </p:cNvPicPr>
          <p:nvPr/>
        </p:nvPicPr>
        <p:blipFill>
          <a:blip r:embed="rId2"/>
          <a:stretch>
            <a:fillRect/>
          </a:stretch>
        </p:blipFill>
        <p:spPr>
          <a:xfrm>
            <a:off x="149442" y="39543"/>
            <a:ext cx="1834716" cy="1215835"/>
          </a:xfrm>
          <a:prstGeom prst="rect">
            <a:avLst/>
          </a:prstGeom>
          <a:noFill/>
          <a:ln w="9525">
            <a:noFill/>
          </a:ln>
        </p:spPr>
      </p:pic>
      <p:pic>
        <p:nvPicPr>
          <p:cNvPr id="6" name="图片 5"/>
          <p:cNvPicPr>
            <a:picLocks noChangeAspect="1"/>
          </p:cNvPicPr>
          <p:nvPr/>
        </p:nvPicPr>
        <p:blipFill>
          <a:blip r:embed="rId3"/>
          <a:stretch>
            <a:fillRect/>
          </a:stretch>
        </p:blipFill>
        <p:spPr>
          <a:xfrm>
            <a:off x="7162800" y="32616"/>
            <a:ext cx="1861737" cy="1274850"/>
          </a:xfrm>
          <a:prstGeom prst="rect">
            <a:avLst/>
          </a:prstGeom>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170706"/>
            <a:ext cx="8763000" cy="743694"/>
          </a:xfrm>
        </p:spPr>
        <p:txBody>
          <a:bodyPr/>
          <a:lstStyle/>
          <a:p>
            <a:r>
              <a:rPr lang="en-US" altLang="zh-CN" sz="1600" dirty="0" smtClean="0">
                <a:solidFill>
                  <a:srgbClr val="FFFF00"/>
                </a:solidFill>
              </a:rPr>
              <a:t>Task 3: Comment on the following email Huang </a:t>
            </a:r>
            <a:r>
              <a:rPr lang="en-US" altLang="zh-CN" sz="1600" dirty="0" err="1" smtClean="0">
                <a:solidFill>
                  <a:srgbClr val="FFFF00"/>
                </a:solidFill>
              </a:rPr>
              <a:t>Xiaoming</a:t>
            </a:r>
            <a:r>
              <a:rPr lang="en-US" altLang="zh-CN" sz="1600" dirty="0" smtClean="0">
                <a:solidFill>
                  <a:srgbClr val="FFFF00"/>
                </a:solidFill>
              </a:rPr>
              <a:t> wrote to Sam. Suppose how Yang Ying would help him revise the email.</a:t>
            </a:r>
            <a:endParaRPr lang="zh-CN" altLang="en-US" sz="1600" dirty="0">
              <a:solidFill>
                <a:srgbClr val="FFFF00"/>
              </a:solidFill>
            </a:endParaRPr>
          </a:p>
        </p:txBody>
      </p:sp>
      <p:sp>
        <p:nvSpPr>
          <p:cNvPr id="3" name="内容占位符 2"/>
          <p:cNvSpPr>
            <a:spLocks noGrp="1"/>
          </p:cNvSpPr>
          <p:nvPr>
            <p:ph idx="1"/>
          </p:nvPr>
        </p:nvSpPr>
        <p:spPr>
          <a:xfrm>
            <a:off x="1066800" y="2438400"/>
            <a:ext cx="7543800" cy="4114800"/>
          </a:xfrm>
        </p:spPr>
        <p:txBody>
          <a:bodyPr/>
          <a:lstStyle/>
          <a:p>
            <a:pPr marL="0" indent="0">
              <a:buNone/>
            </a:pP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6" name="内容占位符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3235" y="611287"/>
            <a:ext cx="1447800" cy="965200"/>
          </a:xfrm>
          <a:prstGeom prst="rect">
            <a:avLst/>
          </a:prstGeom>
          <a:noFill/>
          <a:ln w="9525">
            <a:noFill/>
          </a:ln>
        </p:spPr>
      </p:pic>
      <p:pic>
        <p:nvPicPr>
          <p:cNvPr id="7" name="图片 6"/>
          <p:cNvPicPr>
            <a:picLocks noChangeAspect="1"/>
          </p:cNvPicPr>
          <p:nvPr/>
        </p:nvPicPr>
        <p:blipFill>
          <a:blip r:embed="rId3"/>
          <a:stretch>
            <a:fillRect/>
          </a:stretch>
        </p:blipFill>
        <p:spPr>
          <a:xfrm>
            <a:off x="7677491" y="611287"/>
            <a:ext cx="1396026" cy="877093"/>
          </a:xfrm>
          <a:prstGeom prst="rect">
            <a:avLst/>
          </a:prstGeom>
        </p:spPr>
      </p:pic>
      <p:sp>
        <p:nvSpPr>
          <p:cNvPr id="10" name="TextBox 3"/>
          <p:cNvSpPr txBox="1"/>
          <p:nvPr/>
        </p:nvSpPr>
        <p:spPr>
          <a:xfrm>
            <a:off x="-17929" y="1170087"/>
            <a:ext cx="9493624" cy="5078313"/>
          </a:xfrm>
          <a:prstGeom prst="rect">
            <a:avLst/>
          </a:prstGeom>
          <a:noFill/>
          <a:ln>
            <a:solidFill>
              <a:schemeClr val="tx1"/>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To: </a:t>
            </a:r>
            <a:r>
              <a:rPr lang="en-US" altLang="zh-CN" b="0" dirty="0"/>
              <a:t>Supers and Leads</a:t>
            </a:r>
          </a:p>
          <a:p>
            <a:r>
              <a:rPr lang="en-US" altLang="zh-CN" dirty="0"/>
              <a:t>Subject:</a:t>
            </a:r>
          </a:p>
          <a:p>
            <a:r>
              <a:rPr lang="en-US" altLang="zh-CN" b="0" dirty="0"/>
              <a:t>LATELY, WE HAVE BEEN MISSING LASER REPAIR FILES FOR OUR 16MEG WAFERS.</a:t>
            </a:r>
          </a:p>
          <a:p>
            <a:r>
              <a:rPr lang="en-US" altLang="zh-CN" b="0" dirty="0"/>
              <a:t>AFTER BRIEF INVESTIGATION, I HAVE FOUND THE MAIN REASON FOR THE MISSING</a:t>
            </a:r>
          </a:p>
          <a:p>
            <a:r>
              <a:rPr lang="en-US" altLang="zh-CN" b="0" dirty="0"/>
              <a:t>DATA.</a:t>
            </a:r>
          </a:p>
          <a:p>
            <a:r>
              <a:rPr lang="en-US" altLang="zh-CN" b="0" dirty="0"/>
              <a:t>OCCASIONALLY, SOME OF YOU HAVE WRONGLY PROBED THE WAFERS UNDER THE</a:t>
            </a:r>
          </a:p>
          <a:p>
            <a:r>
              <a:rPr lang="en-US" altLang="zh-CN" b="0" dirty="0"/>
              <a:t>CORRELATE STEP AND THE DATA IS THEN COPIED INTO THE NONPROD STEP USING</a:t>
            </a:r>
          </a:p>
          <a:p>
            <a:r>
              <a:rPr lang="en-US" altLang="zh-CN" b="0" dirty="0"/>
              <a:t>THE QTR PROGRAM. THIS IS REALLY STUPID. WHEN DATE IS COPIED THIS WAY THE</a:t>
            </a:r>
          </a:p>
          <a:p>
            <a:r>
              <a:rPr lang="en-US" altLang="zh-CN" b="0" dirty="0"/>
              <a:t>REPAIR DATA IS NOT COPIED. IT REMAINS UNDER THE CORRELATE STEP.</a:t>
            </a:r>
          </a:p>
          <a:p>
            <a:r>
              <a:rPr lang="en-US" altLang="zh-CN" b="0" dirty="0"/>
              <a:t>TO AVOID THIS PROBLEM, FIRST PROBE THE WAFERS THE RIGHT WAY. IF A</a:t>
            </a:r>
          </a:p>
          <a:p>
            <a:r>
              <a:rPr lang="en-US" altLang="zh-CN" b="0" dirty="0"/>
              <a:t>WAFER MUST BE PROBED UNDER A DIFFERENT STEP, THE WAFER IN THE CHANGE FILE</a:t>
            </a:r>
          </a:p>
          <a:p>
            <a:r>
              <a:rPr lang="en-US" altLang="zh-CN" b="0" dirty="0"/>
              <a:t>MUST BE RENAMED TO THE ** FORMAT.</a:t>
            </a:r>
          </a:p>
          <a:p>
            <a:r>
              <a:rPr lang="en-US" altLang="zh-CN" b="0" dirty="0"/>
              <a:t>EDITING THE WAFER DATA FILE SHOULD BE USED ONLY AS A LAST RESORT, IF THIS</a:t>
            </a:r>
          </a:p>
          <a:p>
            <a:r>
              <a:rPr lang="en-US" altLang="zh-CN" b="0" dirty="0"/>
              <a:t>BECOMES A COMMON PROBLEM, WE COULD HAVE MORE PROBLEMS WITH</a:t>
            </a:r>
          </a:p>
          <a:p>
            <a:r>
              <a:rPr lang="en-US" altLang="zh-CN" b="0" dirty="0"/>
              <a:t>INVALID DATA THAT THERE ARE NOW.</a:t>
            </a:r>
          </a:p>
          <a:p>
            <a:r>
              <a:rPr lang="en-US" altLang="zh-CN" b="0" dirty="0"/>
              <a:t>SUPERS AND LEADS: PLEASE PASS THIS INFORMATION ALONG TO THOSE WHO NEED</a:t>
            </a:r>
          </a:p>
          <a:p>
            <a:r>
              <a:rPr lang="en-US" altLang="zh-CN" b="0" dirty="0"/>
              <a:t>TO KNOW.</a:t>
            </a:r>
          </a:p>
          <a:p>
            <a:r>
              <a:rPr lang="en-US" b="0" dirty="0" smtClean="0"/>
              <a:t>Huang </a:t>
            </a:r>
            <a:r>
              <a:rPr lang="en-US" b="0" dirty="0" err="1" smtClean="0"/>
              <a:t>Xiaoming</a:t>
            </a:r>
            <a:endParaRPr lang="en-US" dirty="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9914" y="-13447"/>
            <a:ext cx="6974086" cy="1096963"/>
          </a:xfrm>
        </p:spPr>
        <p:txBody>
          <a:bodyPr/>
          <a:lstStyle/>
          <a:p>
            <a:r>
              <a:rPr lang="en-US" altLang="zh-CN" sz="2800" dirty="0" smtClean="0"/>
              <a:t>Yang Ying has pointed out the netiquette issues in the email.</a:t>
            </a:r>
            <a:endParaRPr lang="zh-CN" altLang="en-US" sz="2800"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6" name="图片 5"/>
          <p:cNvPicPr>
            <a:picLocks noChangeAspect="1"/>
          </p:cNvPicPr>
          <p:nvPr/>
        </p:nvPicPr>
        <p:blipFill>
          <a:blip r:embed="rId2"/>
          <a:stretch>
            <a:fillRect/>
          </a:stretch>
        </p:blipFill>
        <p:spPr>
          <a:xfrm>
            <a:off x="8965" y="1083516"/>
            <a:ext cx="9292829" cy="4191000"/>
          </a:xfrm>
          <a:prstGeom prst="rect">
            <a:avLst/>
          </a:prstGeom>
        </p:spPr>
      </p:pic>
      <p:pic>
        <p:nvPicPr>
          <p:cNvPr id="7" name="内容占位符 4"/>
          <p:cNvPicPr>
            <a:picLocks noChangeAspect="1"/>
          </p:cNvPicPr>
          <p:nvPr/>
        </p:nvPicPr>
        <p:blipFill>
          <a:blip r:embed="rId3"/>
          <a:stretch>
            <a:fillRect/>
          </a:stretch>
        </p:blipFill>
        <p:spPr>
          <a:xfrm>
            <a:off x="199816" y="0"/>
            <a:ext cx="1834716" cy="121583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4532" y="304801"/>
            <a:ext cx="6576068" cy="1219200"/>
          </a:xfrm>
        </p:spPr>
        <p:txBody>
          <a:bodyPr/>
          <a:lstStyle/>
          <a:p>
            <a:r>
              <a:rPr lang="en-US" altLang="zh-CN" sz="3200" dirty="0" smtClean="0"/>
              <a:t>And she has more suggestions on </a:t>
            </a:r>
            <a:r>
              <a:rPr lang="en-US" altLang="zh-CN" sz="3200" b="0" i="1" dirty="0" smtClean="0"/>
              <a:t>Netiquette</a:t>
            </a:r>
            <a:r>
              <a:rPr lang="en-US" altLang="zh-CN" sz="2800" b="0" i="1" dirty="0" smtClean="0">
                <a:solidFill>
                  <a:srgbClr val="FFFF00"/>
                </a:solidFill>
              </a:rPr>
              <a:t>.  </a:t>
            </a:r>
            <a:r>
              <a:rPr lang="en-US" altLang="zh-CN" sz="2800" b="0" dirty="0" smtClean="0">
                <a:solidFill>
                  <a:srgbClr val="FFFF00"/>
                </a:solidFill>
              </a:rPr>
              <a:t>(</a:t>
            </a:r>
            <a:r>
              <a:rPr lang="en-US" altLang="zh-CN" sz="2800" b="0" u="sng" dirty="0" smtClean="0">
                <a:solidFill>
                  <a:srgbClr val="FFFF00"/>
                </a:solidFill>
              </a:rPr>
              <a:t>Culture study, ethical research and language use are all</a:t>
            </a:r>
            <a:r>
              <a:rPr lang="en-US" altLang="zh-CN" sz="2800" b="0" dirty="0" smtClean="0">
                <a:solidFill>
                  <a:srgbClr val="FFFF00"/>
                </a:solidFill>
              </a:rPr>
              <a:t> part of professional </a:t>
            </a:r>
            <a:r>
              <a:rPr lang="en-US" altLang="zh-CN" sz="2800" b="0" dirty="0" smtClean="0">
                <a:solidFill>
                  <a:srgbClr val="FFFF00"/>
                </a:solidFill>
              </a:rPr>
              <a:t>skills for drafting emails)</a:t>
            </a:r>
            <a:endParaRPr lang="zh-CN" altLang="en-US" sz="2800" dirty="0">
              <a:solidFill>
                <a:srgbClr val="FFFF00"/>
              </a:solidFill>
            </a:endParaRPr>
          </a:p>
        </p:txBody>
      </p:sp>
      <p:sp>
        <p:nvSpPr>
          <p:cNvPr id="3" name="内容占位符 2"/>
          <p:cNvSpPr>
            <a:spLocks noGrp="1"/>
          </p:cNvSpPr>
          <p:nvPr>
            <p:ph idx="1"/>
          </p:nvPr>
        </p:nvSpPr>
        <p:spPr>
          <a:xfrm>
            <a:off x="199816" y="1736725"/>
            <a:ext cx="8715584" cy="3810000"/>
          </a:xfrm>
        </p:spPr>
        <p:txBody>
          <a:bodyPr/>
          <a:lstStyle/>
          <a:p>
            <a:pPr algn="just"/>
            <a:r>
              <a:rPr lang="en-US" altLang="zh-CN" dirty="0"/>
              <a:t>Before you write an e-mail in the workplace, find out your </a:t>
            </a:r>
            <a:r>
              <a:rPr lang="en-US" altLang="zh-CN" dirty="0" smtClean="0"/>
              <a:t>organization’s e-mail </a:t>
            </a:r>
            <a:r>
              <a:rPr lang="en-US" altLang="zh-CN" u="sng" dirty="0"/>
              <a:t>policies</a:t>
            </a:r>
            <a:r>
              <a:rPr lang="en-US" altLang="zh-CN" dirty="0"/>
              <a:t>. Most companies have written policies that discuss </a:t>
            </a:r>
            <a:r>
              <a:rPr lang="en-US" altLang="zh-CN" dirty="0" smtClean="0"/>
              <a:t>circumstances under </a:t>
            </a:r>
            <a:r>
              <a:rPr lang="en-US" altLang="zh-CN" dirty="0"/>
              <a:t>which you may and may not use e-mail, principles you </a:t>
            </a:r>
            <a:r>
              <a:rPr lang="en-US" altLang="zh-CN" dirty="0" smtClean="0"/>
              <a:t>should use </a:t>
            </a:r>
            <a:r>
              <a:rPr lang="en-US" altLang="zh-CN" dirty="0"/>
              <a:t>in writing e-mails, and the monitoring of employee e-mail.</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内容占位符 4"/>
          <p:cNvPicPr>
            <a:picLocks noChangeAspect="1"/>
          </p:cNvPicPr>
          <p:nvPr/>
        </p:nvPicPr>
        <p:blipFill>
          <a:blip r:embed="rId2"/>
          <a:stretch>
            <a:fillRect/>
          </a:stretch>
        </p:blipFill>
        <p:spPr>
          <a:xfrm>
            <a:off x="199816" y="0"/>
            <a:ext cx="1834716" cy="121583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457200"/>
            <a:ext cx="7543800" cy="1524000"/>
          </a:xfrm>
        </p:spPr>
        <p:txBody>
          <a:bodyPr/>
          <a:lstStyle/>
          <a:p>
            <a:pPr lvl="0"/>
            <a:r>
              <a:rPr lang="en-US" altLang="zh-CN" sz="2800" dirty="0"/>
              <a:t>Netiquette guidelines for writing a business email</a:t>
            </a:r>
            <a:r>
              <a:rPr lang="en-US" altLang="zh-CN" dirty="0"/>
              <a:t/>
            </a:r>
            <a:br>
              <a:rPr lang="en-US" altLang="zh-CN" dirty="0"/>
            </a:br>
            <a:endParaRPr lang="zh-CN" altLang="en-US" dirty="0"/>
          </a:p>
        </p:txBody>
      </p:sp>
      <p:sp>
        <p:nvSpPr>
          <p:cNvPr id="3" name="内容占位符 2"/>
          <p:cNvSpPr>
            <a:spLocks noGrp="1"/>
          </p:cNvSpPr>
          <p:nvPr>
            <p:ph idx="1"/>
          </p:nvPr>
        </p:nvSpPr>
        <p:spPr>
          <a:xfrm>
            <a:off x="152400" y="1219200"/>
            <a:ext cx="8686800" cy="4114800"/>
          </a:xfrm>
        </p:spPr>
        <p:txBody>
          <a:bodyPr/>
          <a:lstStyle/>
          <a:p>
            <a:pPr marL="0" indent="0">
              <a:lnSpc>
                <a:spcPct val="110000"/>
              </a:lnSpc>
              <a:buNone/>
            </a:pPr>
            <a:r>
              <a:rPr lang="en-US" altLang="zh-CN" sz="280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Netiquette refers to etiquette on a network</a:t>
            </a:r>
            <a:r>
              <a:rPr lang="en-US" altLang="zh-CN"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nSpc>
                <a:spcPct val="110000"/>
              </a:lnSpc>
            </a:pPr>
            <a:r>
              <a:rPr lang="en-US" altLang="zh-CN" sz="2600" dirty="0"/>
              <a:t>Stick to business </a:t>
            </a:r>
          </a:p>
          <a:p>
            <a:pPr>
              <a:lnSpc>
                <a:spcPct val="110000"/>
              </a:lnSpc>
            </a:pPr>
            <a:r>
              <a:rPr lang="en-US" altLang="zh-CN" sz="2600" u="sng" dirty="0"/>
              <a:t>Use appropriate formality</a:t>
            </a:r>
            <a:r>
              <a:rPr lang="zh-CN" altLang="en-US" sz="2600" u="sng" dirty="0"/>
              <a:t> </a:t>
            </a:r>
            <a:endParaRPr lang="en-US" altLang="zh-CN" sz="2600" u="sng" dirty="0"/>
          </a:p>
          <a:p>
            <a:pPr>
              <a:lnSpc>
                <a:spcPct val="110000"/>
              </a:lnSpc>
            </a:pPr>
            <a:r>
              <a:rPr lang="en-US" altLang="zh-CN" sz="2600" dirty="0"/>
              <a:t>Write correctly</a:t>
            </a:r>
            <a:r>
              <a:rPr lang="zh-CN" altLang="en-US" sz="2600" dirty="0"/>
              <a:t> </a:t>
            </a:r>
            <a:endParaRPr lang="en-US" altLang="zh-CN" sz="2600" dirty="0"/>
          </a:p>
          <a:p>
            <a:pPr>
              <a:lnSpc>
                <a:spcPct val="110000"/>
              </a:lnSpc>
            </a:pPr>
            <a:r>
              <a:rPr lang="en-US" altLang="zh-CN" sz="2600" dirty="0"/>
              <a:t>Don’t flame</a:t>
            </a:r>
            <a:r>
              <a:rPr lang="zh-CN" altLang="en-US" sz="2600" dirty="0"/>
              <a:t> </a:t>
            </a:r>
            <a:endParaRPr lang="en-US" altLang="zh-CN" sz="2600" dirty="0"/>
          </a:p>
          <a:p>
            <a:pPr>
              <a:lnSpc>
                <a:spcPct val="110000"/>
              </a:lnSpc>
            </a:pPr>
            <a:r>
              <a:rPr lang="en-US" altLang="zh-CN" sz="2600" dirty="0"/>
              <a:t>Make your message easy on the eyes</a:t>
            </a:r>
          </a:p>
          <a:p>
            <a:pPr>
              <a:lnSpc>
                <a:spcPct val="110000"/>
              </a:lnSpc>
            </a:pPr>
            <a:r>
              <a:rPr lang="en-US" altLang="zh-CN" sz="2600" dirty="0"/>
              <a:t>Don’t forward a message to an online discussion forum without the writer’s permission</a:t>
            </a:r>
            <a:r>
              <a:rPr lang="zh-CN" altLang="en-US" sz="2600" dirty="0"/>
              <a:t> </a:t>
            </a:r>
            <a:r>
              <a:rPr lang="en-US" altLang="zh-CN" sz="2600" dirty="0"/>
              <a:t> </a:t>
            </a:r>
          </a:p>
          <a:p>
            <a:pPr>
              <a:lnSpc>
                <a:spcPct val="110000"/>
              </a:lnSpc>
            </a:pPr>
            <a:r>
              <a:rPr lang="en-US" altLang="zh-CN" sz="2600" dirty="0"/>
              <a:t>Don’t send a message unless you have something to say</a:t>
            </a:r>
            <a:r>
              <a:rPr lang="zh-CN" altLang="en-US" sz="2600" dirty="0"/>
              <a:t> </a:t>
            </a:r>
            <a:endParaRPr lang="en-US" altLang="zh-CN" sz="2600" dirty="0"/>
          </a:p>
          <a:p>
            <a:endParaRPr lang="zh-CN" altLang="en-US" dirty="0"/>
          </a:p>
        </p:txBody>
      </p:sp>
      <p:sp>
        <p:nvSpPr>
          <p:cNvPr id="4" name="页脚占位符 3"/>
          <p:cNvSpPr>
            <a:spLocks noGrp="1"/>
          </p:cNvSpPr>
          <p:nvPr>
            <p:ph type="ftr" sz="quarter" idx="11"/>
          </p:nvPr>
        </p:nvSpPr>
        <p:spPr/>
        <p:txBody>
          <a:bodyPr/>
          <a:lstStyle/>
          <a:p>
            <a:r>
              <a:rPr lang="zh-CN" altLang="en-US" dirty="0" smtClean="0">
                <a:effectLst>
                  <a:outerShdw blurRad="38100" dist="38100" dir="2700000">
                    <a:srgbClr val="000000"/>
                  </a:outerShdw>
                </a:effectLst>
              </a:rPr>
              <a:t>  </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6098696" y="1736725"/>
            <a:ext cx="2854804" cy="1883978"/>
          </a:xfrm>
          <a:prstGeom prst="rect">
            <a:avLst/>
          </a:prstGeom>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Use the appropriate level of formality</a:t>
            </a:r>
            <a:endParaRPr lang="zh-CN" altLang="en-US" sz="2800" dirty="0"/>
          </a:p>
        </p:txBody>
      </p:sp>
      <p:sp>
        <p:nvSpPr>
          <p:cNvPr id="3" name="内容占位符 2"/>
          <p:cNvSpPr>
            <a:spLocks noGrp="1"/>
          </p:cNvSpPr>
          <p:nvPr>
            <p:ph idx="1"/>
          </p:nvPr>
        </p:nvSpPr>
        <p:spPr>
          <a:xfrm>
            <a:off x="304800" y="1447800"/>
            <a:ext cx="8153400" cy="4114800"/>
          </a:xfrm>
        </p:spPr>
        <p:txBody>
          <a:bodyPr/>
          <a:lstStyle/>
          <a:p>
            <a:r>
              <a:rPr lang="en-US" altLang="zh-CN" dirty="0" smtClean="0">
                <a:solidFill>
                  <a:srgbClr val="FFFF00"/>
                </a:solidFill>
              </a:rPr>
              <a:t>Context: </a:t>
            </a:r>
            <a:r>
              <a:rPr lang="en-US" altLang="zh-CN" dirty="0" smtClean="0"/>
              <a:t>Huang </a:t>
            </a:r>
            <a:r>
              <a:rPr lang="en-US" altLang="zh-CN" dirty="0" err="1" smtClean="0"/>
              <a:t>Xiaoming</a:t>
            </a:r>
            <a:r>
              <a:rPr lang="en-US" altLang="zh-CN" dirty="0" smtClean="0"/>
              <a:t> tends to be confused about the level of formality in drafting emails. Play Sam’s role here and help </a:t>
            </a:r>
            <a:r>
              <a:rPr lang="en-US" altLang="zh-CN" dirty="0" err="1" smtClean="0"/>
              <a:t>Xiaoming</a:t>
            </a:r>
            <a:r>
              <a:rPr lang="en-US" altLang="zh-CN" dirty="0" smtClean="0"/>
              <a:t> better revise the following sentences.</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6553200" y="4494000"/>
            <a:ext cx="2294890" cy="1602000"/>
          </a:xfrm>
          <a:prstGeom prst="rect">
            <a:avLst/>
          </a:prstGeom>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Use the appropriate level of formality</a:t>
            </a:r>
            <a:endParaRPr lang="zh-CN" altLang="en-US" sz="2800" dirty="0"/>
          </a:p>
        </p:txBody>
      </p:sp>
      <p:sp>
        <p:nvSpPr>
          <p:cNvPr id="3" name="内容占位符 2"/>
          <p:cNvSpPr>
            <a:spLocks noGrp="1"/>
          </p:cNvSpPr>
          <p:nvPr>
            <p:ph idx="1"/>
          </p:nvPr>
        </p:nvSpPr>
        <p:spPr>
          <a:xfrm>
            <a:off x="609600" y="1447800"/>
            <a:ext cx="7543800" cy="4114800"/>
          </a:xfrm>
        </p:spPr>
        <p:txBody>
          <a:bodyPr/>
          <a:lstStyle/>
          <a:p>
            <a:pPr algn="just"/>
            <a:r>
              <a:rPr lang="en-US" altLang="zh-CN" sz="2800" i="1" dirty="0"/>
              <a:t>Our meeting with United went south right away when they threw </a:t>
            </a:r>
            <a:r>
              <a:rPr lang="en-US" altLang="zh-CN" sz="2800" i="1" dirty="0" smtClean="0"/>
              <a:t>a hissy </a:t>
            </a:r>
            <a:r>
              <a:rPr lang="en-US" altLang="zh-CN" sz="2800" i="1" dirty="0"/>
              <a:t>fit, saying that we blew off the deadline for the progress report</a:t>
            </a:r>
            <a:r>
              <a:rPr lang="en-US" altLang="zh-CN" sz="2800" i="1" dirty="0" smtClean="0"/>
              <a:t>.</a:t>
            </a:r>
          </a:p>
          <a:p>
            <a:r>
              <a:rPr lang="en-US" altLang="zh-CN" sz="2800" dirty="0" smtClean="0">
                <a:solidFill>
                  <a:srgbClr val="FFFF00"/>
                </a:solidFill>
              </a:rPr>
              <a:t>Comment: </a:t>
            </a:r>
            <a:r>
              <a:rPr lang="en-US" altLang="zh-CN" u="sng" cap="all" dirty="0" smtClean="0"/>
              <a:t>too informal</a:t>
            </a:r>
            <a:r>
              <a:rPr lang="en-US" altLang="zh-CN" dirty="0" smtClean="0"/>
              <a:t>. </a:t>
            </a:r>
          </a:p>
          <a:p>
            <a:pPr algn="just"/>
            <a:r>
              <a:rPr lang="en-US" altLang="zh-CN" sz="2800" dirty="0" smtClean="0">
                <a:solidFill>
                  <a:srgbClr val="FFFF00"/>
                </a:solidFill>
              </a:rPr>
              <a:t>Revision</a:t>
            </a:r>
            <a:r>
              <a:rPr lang="en-US" altLang="zh-CN" sz="2800" dirty="0">
                <a:solidFill>
                  <a:srgbClr val="FFFF00"/>
                </a:solidFill>
              </a:rPr>
              <a:t>: </a:t>
            </a:r>
            <a:r>
              <a:rPr lang="en-US" altLang="zh-CN" sz="2800" i="1" dirty="0" smtClean="0"/>
              <a:t>In </a:t>
            </a:r>
            <a:r>
              <a:rPr lang="en-US" altLang="zh-CN" sz="2800" i="1" dirty="0"/>
              <a:t>our meeting, the United representative expressed concern </a:t>
            </a:r>
            <a:r>
              <a:rPr lang="en-US" altLang="zh-CN" sz="2800" i="1" dirty="0" smtClean="0"/>
              <a:t>that we </a:t>
            </a:r>
            <a:r>
              <a:rPr lang="en-US" altLang="zh-CN" sz="2800" i="1" dirty="0"/>
              <a:t>had missed the deadline for the progress report</a:t>
            </a:r>
            <a:r>
              <a:rPr lang="en-US" altLang="zh-CN" sz="2800" i="1" dirty="0" smtClean="0"/>
              <a:t>.  </a:t>
            </a:r>
            <a:r>
              <a:rPr lang="en-US" altLang="zh-CN" dirty="0" smtClean="0"/>
              <a:t>(</a:t>
            </a:r>
            <a:r>
              <a:rPr lang="en-US" altLang="zh-CN" u="sng" dirty="0" smtClean="0"/>
              <a:t>MODERATELY FORMAL</a:t>
            </a:r>
            <a:r>
              <a:rPr lang="en-US" altLang="zh-CN" dirty="0" smtClean="0"/>
              <a:t>)</a:t>
            </a:r>
            <a:endParaRPr lang="en-US" altLang="zh-CN"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Use the appropriate level of formality</a:t>
            </a:r>
            <a:endParaRPr lang="zh-CN" altLang="en-US" sz="2800" dirty="0"/>
          </a:p>
        </p:txBody>
      </p:sp>
      <p:sp>
        <p:nvSpPr>
          <p:cNvPr id="3" name="内容占位符 2"/>
          <p:cNvSpPr>
            <a:spLocks noGrp="1"/>
          </p:cNvSpPr>
          <p:nvPr>
            <p:ph idx="1"/>
          </p:nvPr>
        </p:nvSpPr>
        <p:spPr>
          <a:xfrm>
            <a:off x="381000" y="1524000"/>
            <a:ext cx="8077200" cy="4114800"/>
          </a:xfrm>
        </p:spPr>
        <p:txBody>
          <a:bodyPr/>
          <a:lstStyle/>
          <a:p>
            <a:pPr algn="just"/>
            <a:r>
              <a:rPr lang="en-US" altLang="zh-CN" sz="2800" i="1" dirty="0" smtClean="0"/>
              <a:t>It </a:t>
            </a:r>
            <a:r>
              <a:rPr lang="en-US" altLang="zh-CN" sz="2800" i="1" dirty="0"/>
              <a:t>was indubitably the case that our team was successful in </a:t>
            </a:r>
            <a:r>
              <a:rPr lang="en-US" altLang="zh-CN" sz="2800" i="1" dirty="0" smtClean="0"/>
              <a:t>presenting </a:t>
            </a:r>
            <a:r>
              <a:rPr lang="en-US" altLang="zh-CN" sz="2800" i="1" dirty="0"/>
              <a:t>a proposal that was characterized by quality of the highest </a:t>
            </a:r>
            <a:r>
              <a:rPr lang="en-US" altLang="zh-CN" sz="2800" i="1" dirty="0" smtClean="0"/>
              <a:t>order. My appreciation for your </a:t>
            </a:r>
            <a:r>
              <a:rPr lang="en-US" altLang="zh-CN" sz="2800" i="1" dirty="0"/>
              <a:t>i</a:t>
            </a:r>
            <a:r>
              <a:rPr lang="en-US" altLang="zh-CN" sz="2800" i="1" dirty="0" smtClean="0"/>
              <a:t>ndustriousness </a:t>
            </a:r>
            <a:r>
              <a:rPr lang="en-US" altLang="zh-CN" sz="2800" i="1" dirty="0"/>
              <a:t>is herewith extended.</a:t>
            </a:r>
          </a:p>
          <a:p>
            <a:r>
              <a:rPr lang="en-US" altLang="zh-CN" sz="2800" dirty="0">
                <a:solidFill>
                  <a:srgbClr val="FFFF00"/>
                </a:solidFill>
              </a:rPr>
              <a:t>Comment:</a:t>
            </a:r>
            <a:r>
              <a:rPr lang="en-US" altLang="zh-CN" dirty="0">
                <a:solidFill>
                  <a:srgbClr val="FFFF00"/>
                </a:solidFill>
              </a:rPr>
              <a:t> </a:t>
            </a:r>
            <a:r>
              <a:rPr lang="en-US" altLang="zh-CN" u="sng" cap="all" dirty="0"/>
              <a:t>too </a:t>
            </a:r>
            <a:r>
              <a:rPr lang="en-US" altLang="zh-CN" u="sng" cap="all" dirty="0" smtClean="0"/>
              <a:t>formal</a:t>
            </a:r>
            <a:r>
              <a:rPr lang="en-US" altLang="zh-CN" dirty="0"/>
              <a:t>. </a:t>
            </a:r>
          </a:p>
          <a:p>
            <a:r>
              <a:rPr lang="en-US" altLang="zh-CN" sz="2800" dirty="0">
                <a:solidFill>
                  <a:srgbClr val="FFFF00"/>
                </a:solidFill>
              </a:rPr>
              <a:t>Revision:</a:t>
            </a:r>
            <a:r>
              <a:rPr lang="en-US" altLang="zh-CN" dirty="0">
                <a:solidFill>
                  <a:srgbClr val="FFFF00"/>
                </a:solidFill>
              </a:rPr>
              <a:t> </a:t>
            </a:r>
            <a:r>
              <a:rPr lang="en-US" altLang="zh-CN" sz="2800" i="1" dirty="0"/>
              <a:t>I think we put together an excellent proposal. Thank you very </a:t>
            </a:r>
            <a:r>
              <a:rPr lang="en-US" altLang="zh-CN" sz="2800" i="1" dirty="0" smtClean="0"/>
              <a:t>much for </a:t>
            </a:r>
            <a:r>
              <a:rPr lang="en-US" altLang="zh-CN" sz="2800" i="1" dirty="0"/>
              <a:t>your hard work.</a:t>
            </a:r>
            <a:r>
              <a:rPr lang="en-US" altLang="zh-CN" sz="2800" i="1" dirty="0" smtClean="0"/>
              <a:t> </a:t>
            </a:r>
            <a:r>
              <a:rPr lang="en-US" altLang="zh-CN" dirty="0"/>
              <a:t>(</a:t>
            </a:r>
            <a:r>
              <a:rPr lang="en-US" altLang="zh-CN" u="sng" dirty="0"/>
              <a:t>MODERATELY FORMAL</a:t>
            </a:r>
            <a:r>
              <a:rPr lang="en-US" altLang="zh-CN" dirty="0"/>
              <a:t>)</a:t>
            </a: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extLst>
      <p:ext uri="{BB962C8B-B14F-4D97-AF65-F5344CB8AC3E}">
        <p14:creationId xmlns:p14="http://schemas.microsoft.com/office/powerpoint/2010/main" val="170379713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solidFill>
                  <a:srgbClr val="FFC000"/>
                </a:solidFill>
              </a:rPr>
              <a:t>Tips on appropriate </a:t>
            </a:r>
            <a:r>
              <a:rPr lang="en-US" altLang="zh-CN" sz="2800" dirty="0">
                <a:solidFill>
                  <a:srgbClr val="FFC000"/>
                </a:solidFill>
              </a:rPr>
              <a:t>level of formality</a:t>
            </a:r>
            <a:endParaRPr lang="zh-CN" altLang="en-US" sz="2800" dirty="0">
              <a:solidFill>
                <a:srgbClr val="FFC000"/>
              </a:solidFill>
            </a:endParaRPr>
          </a:p>
        </p:txBody>
      </p:sp>
      <p:sp>
        <p:nvSpPr>
          <p:cNvPr id="3" name="内容占位符 2"/>
          <p:cNvSpPr>
            <a:spLocks noGrp="1"/>
          </p:cNvSpPr>
          <p:nvPr>
            <p:ph idx="1"/>
          </p:nvPr>
        </p:nvSpPr>
        <p:spPr>
          <a:xfrm>
            <a:off x="304800" y="1295400"/>
            <a:ext cx="8382000" cy="4114800"/>
          </a:xfrm>
        </p:spPr>
        <p:txBody>
          <a:bodyPr/>
          <a:lstStyle/>
          <a:p>
            <a:r>
              <a:rPr lang="en-US" altLang="zh-CN" sz="2400" dirty="0"/>
              <a:t>People are sometimes tempted to </a:t>
            </a:r>
            <a:r>
              <a:rPr lang="en-US" altLang="zh-CN" sz="2400" u="sng" dirty="0"/>
              <a:t>use informal writing </a:t>
            </a:r>
            <a:r>
              <a:rPr lang="en-US" altLang="zh-CN" sz="2400" dirty="0"/>
              <a:t>in informal digital </a:t>
            </a:r>
            <a:r>
              <a:rPr lang="en-US" altLang="zh-CN" sz="2400" dirty="0" smtClean="0"/>
              <a:t>applications such </a:t>
            </a:r>
            <a:r>
              <a:rPr lang="en-US" altLang="zh-CN" sz="2400" dirty="0"/>
              <a:t>as e-mail and microblogs. </a:t>
            </a:r>
            <a:endParaRPr lang="en-US" altLang="zh-CN" sz="2400" dirty="0" smtClean="0"/>
          </a:p>
          <a:p>
            <a:r>
              <a:rPr lang="en-US" altLang="zh-CN" sz="2400" u="sng" dirty="0" smtClean="0"/>
              <a:t>Don’t</a:t>
            </a:r>
            <a:r>
              <a:rPr lang="en-US" altLang="zh-CN" sz="2400" dirty="0" smtClean="0"/>
              <a:t> do this while drafting emails </a:t>
            </a:r>
            <a:r>
              <a:rPr lang="en-US" altLang="zh-CN" sz="2400" u="sng" dirty="0" smtClean="0"/>
              <a:t>for WORK</a:t>
            </a:r>
            <a:r>
              <a:rPr lang="en-US" altLang="zh-CN" sz="2400" dirty="0" smtClean="0"/>
              <a:t>. </a:t>
            </a:r>
          </a:p>
          <a:p>
            <a:r>
              <a:rPr lang="en-US" altLang="zh-CN" sz="2400" dirty="0" smtClean="0"/>
              <a:t>Remember </a:t>
            </a:r>
            <a:r>
              <a:rPr lang="en-US" altLang="zh-CN" sz="2400" dirty="0"/>
              <a:t>that </a:t>
            </a:r>
            <a:r>
              <a:rPr lang="en-US" altLang="zh-CN" sz="2400" dirty="0" smtClean="0"/>
              <a:t>everything you </a:t>
            </a:r>
            <a:r>
              <a:rPr lang="en-US" altLang="zh-CN" sz="2400" dirty="0"/>
              <a:t>write on the job is legally the </a:t>
            </a:r>
            <a:r>
              <a:rPr lang="en-US" altLang="zh-CN" sz="2400" u="sng" dirty="0"/>
              <a:t>property of the organization </a:t>
            </a:r>
            <a:r>
              <a:rPr lang="en-US" altLang="zh-CN" sz="2400" dirty="0"/>
              <a:t>for which </a:t>
            </a:r>
            <a:r>
              <a:rPr lang="en-US" altLang="zh-CN" sz="2400" dirty="0" smtClean="0"/>
              <a:t>you work</a:t>
            </a:r>
            <a:r>
              <a:rPr lang="en-US" altLang="zh-CN" sz="2400" dirty="0"/>
              <a:t>, and messages are almost always archived digitally, even after </a:t>
            </a:r>
            <a:r>
              <a:rPr lang="en-US" altLang="zh-CN" sz="2400" dirty="0" smtClean="0"/>
              <a:t>recipients have </a:t>
            </a:r>
            <a:r>
              <a:rPr lang="en-US" altLang="zh-CN" sz="2400" dirty="0"/>
              <a:t>deleted them. </a:t>
            </a:r>
            <a:endParaRPr lang="en-US" altLang="zh-CN" sz="2400" dirty="0" smtClean="0"/>
          </a:p>
          <a:p>
            <a:r>
              <a:rPr lang="en-US" altLang="zh-CN" sz="2400" dirty="0" smtClean="0"/>
              <a:t>Remember</a:t>
            </a:r>
            <a:r>
              <a:rPr lang="en-US" altLang="zh-CN" sz="2400" dirty="0"/>
              <a:t>, too, that they might be read by the </a:t>
            </a:r>
            <a:r>
              <a:rPr lang="en-US" altLang="zh-CN" sz="2400" dirty="0" smtClean="0"/>
              <a:t>company president</a:t>
            </a:r>
            <a:r>
              <a:rPr lang="en-US" altLang="zh-CN" sz="2400" dirty="0"/>
              <a:t>, or they might appear in a newspaper or in a court of </a:t>
            </a:r>
            <a:r>
              <a:rPr lang="en-US" altLang="zh-CN" sz="2400" dirty="0" smtClean="0"/>
              <a:t>law. Therefore</a:t>
            </a:r>
            <a:r>
              <a:rPr lang="en-US" altLang="zh-CN" sz="2400" dirty="0"/>
              <a:t>, use a moderately formal tone to </a:t>
            </a:r>
            <a:r>
              <a:rPr lang="en-US" altLang="zh-CN" sz="2400" u="sng" dirty="0"/>
              <a:t>avoid potential embarrassment</a:t>
            </a:r>
            <a:r>
              <a:rPr lang="en-US" altLang="zh-CN" sz="2400" dirty="0"/>
              <a:t>. </a:t>
            </a:r>
            <a:endParaRPr lang="zh-CN" altLang="en-US" sz="24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200" dirty="0" smtClean="0"/>
              <a:t>1. An </a:t>
            </a:r>
            <a:r>
              <a:rPr lang="en-US" altLang="zh-CN" sz="3200" dirty="0"/>
              <a:t>Introduction to Technical Communication</a:t>
            </a:r>
            <a:endParaRPr lang="zh-CN" altLang="en-US" sz="3200" dirty="0"/>
          </a:p>
        </p:txBody>
      </p:sp>
      <p:sp>
        <p:nvSpPr>
          <p:cNvPr id="3" name="内容占位符 2"/>
          <p:cNvSpPr>
            <a:spLocks noGrp="1"/>
          </p:cNvSpPr>
          <p:nvPr>
            <p:ph idx="1"/>
          </p:nvPr>
        </p:nvSpPr>
        <p:spPr>
          <a:xfrm>
            <a:off x="381000" y="1600200"/>
            <a:ext cx="8610600" cy="4114800"/>
          </a:xfrm>
        </p:spPr>
        <p:txBody>
          <a:bodyPr/>
          <a:lstStyle/>
          <a:p>
            <a:r>
              <a:rPr lang="en-US" altLang="zh-CN" sz="4800" dirty="0"/>
              <a:t>1</a:t>
            </a:r>
            <a:r>
              <a:rPr lang="zh-CN" altLang="en-US" sz="4800" dirty="0"/>
              <a:t>）</a:t>
            </a:r>
            <a:r>
              <a:rPr lang="en-US" altLang="zh-CN" sz="4800" b="1" dirty="0">
                <a:solidFill>
                  <a:srgbClr val="FFFF00"/>
                </a:solidFill>
              </a:rPr>
              <a:t>WHAT</a:t>
            </a:r>
            <a:r>
              <a:rPr lang="en-US" altLang="zh-CN" sz="4800" dirty="0"/>
              <a:t> particular information and activities are involved in technical communication.</a:t>
            </a:r>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4800"/>
            <a:ext cx="8458200" cy="1431925"/>
          </a:xfrm>
        </p:spPr>
        <p:txBody>
          <a:bodyPr/>
          <a:lstStyle/>
          <a:p>
            <a:r>
              <a:rPr lang="en-US" altLang="zh-CN" sz="3200" b="0" dirty="0" smtClean="0"/>
              <a:t>A Brief Introduction to </a:t>
            </a:r>
            <a:r>
              <a:rPr lang="en-US" altLang="zh-CN" sz="3200" u="sng" dirty="0" smtClean="0"/>
              <a:t>Ethics</a:t>
            </a:r>
            <a:r>
              <a:rPr lang="en-US" altLang="zh-CN" sz="3200" b="0" dirty="0" smtClean="0"/>
              <a:t> in Technical Communication</a:t>
            </a:r>
            <a:endParaRPr lang="zh-CN" altLang="en-US" sz="3200" b="0" dirty="0"/>
          </a:p>
        </p:txBody>
      </p:sp>
      <p:sp>
        <p:nvSpPr>
          <p:cNvPr id="3" name="内容占位符 2"/>
          <p:cNvSpPr>
            <a:spLocks noGrp="1"/>
          </p:cNvSpPr>
          <p:nvPr>
            <p:ph idx="1"/>
          </p:nvPr>
        </p:nvSpPr>
        <p:spPr>
          <a:xfrm>
            <a:off x="228600" y="1524000"/>
            <a:ext cx="8077200" cy="4114800"/>
          </a:xfrm>
        </p:spPr>
        <p:txBody>
          <a:bodyPr/>
          <a:lstStyle/>
          <a:p>
            <a:pPr marL="0" indent="0">
              <a:buNone/>
            </a:pPr>
            <a:r>
              <a:rPr lang="en-US" altLang="zh-CN" sz="2400" dirty="0">
                <a:effectLst/>
              </a:rPr>
              <a:t>Ethicist Manuel G. Velasquez outlines four moral standards that are useful in </a:t>
            </a:r>
            <a:r>
              <a:rPr lang="en-US" altLang="zh-CN" sz="2400" dirty="0" smtClean="0">
                <a:effectLst/>
              </a:rPr>
              <a:t>thinking about </a:t>
            </a:r>
            <a:r>
              <a:rPr lang="en-US" altLang="zh-CN" sz="2400" dirty="0">
                <a:effectLst/>
              </a:rPr>
              <a:t>ethical dilemmas (2006</a:t>
            </a:r>
            <a:r>
              <a:rPr lang="en-US" altLang="zh-CN" sz="2400" dirty="0" smtClean="0">
                <a:effectLst/>
              </a:rPr>
              <a:t>):</a:t>
            </a:r>
          </a:p>
          <a:p>
            <a:pPr marL="457200" indent="-457200" algn="just">
              <a:buFont typeface="+mj-lt"/>
              <a:buAutoNum type="arabicPeriod"/>
            </a:pPr>
            <a:r>
              <a:rPr lang="en-US" altLang="zh-CN" sz="2400" i="1" dirty="0" smtClean="0">
                <a:effectLst/>
              </a:rPr>
              <a:t>Rights</a:t>
            </a:r>
            <a:r>
              <a:rPr lang="en-US" altLang="zh-CN" sz="2400" dirty="0">
                <a:effectLst/>
              </a:rPr>
              <a:t> </a:t>
            </a:r>
            <a:r>
              <a:rPr lang="en-US" altLang="zh-CN" sz="2400" dirty="0" smtClean="0">
                <a:effectLst/>
              </a:rPr>
              <a:t>  </a:t>
            </a:r>
            <a:r>
              <a:rPr lang="zh-CN" altLang="en-US" sz="2400" dirty="0" smtClean="0">
                <a:effectLst/>
              </a:rPr>
              <a:t>（</a:t>
            </a:r>
            <a:r>
              <a:rPr lang="zh-CN" altLang="en-US" sz="2400" dirty="0">
                <a:effectLst/>
              </a:rPr>
              <a:t>权利</a:t>
            </a:r>
            <a:r>
              <a:rPr lang="zh-CN" altLang="en-US" sz="2400" dirty="0" smtClean="0">
                <a:effectLst/>
              </a:rPr>
              <a:t>）</a:t>
            </a:r>
            <a:endParaRPr lang="en-US" altLang="zh-CN" sz="2400" dirty="0" smtClean="0">
              <a:effectLst/>
            </a:endParaRPr>
          </a:p>
          <a:p>
            <a:pPr marL="457200" indent="-457200" algn="just">
              <a:buFont typeface="+mj-lt"/>
              <a:buAutoNum type="arabicPeriod"/>
            </a:pPr>
            <a:r>
              <a:rPr lang="en-US" altLang="zh-CN" sz="2400" i="1" dirty="0" smtClean="0">
                <a:effectLst/>
              </a:rPr>
              <a:t>Justice  </a:t>
            </a:r>
            <a:r>
              <a:rPr lang="zh-CN" altLang="en-US" sz="2400" dirty="0" smtClean="0">
                <a:effectLst/>
              </a:rPr>
              <a:t>（公正）</a:t>
            </a:r>
            <a:endParaRPr lang="en-US" altLang="zh-CN" sz="2400" dirty="0" smtClean="0">
              <a:effectLst/>
            </a:endParaRPr>
          </a:p>
          <a:p>
            <a:pPr marL="457200" indent="-457200" algn="just">
              <a:buFont typeface="+mj-lt"/>
              <a:buAutoNum type="arabicPeriod"/>
            </a:pPr>
            <a:r>
              <a:rPr lang="en-US" altLang="zh-CN" sz="2400" i="1" dirty="0" smtClean="0">
                <a:effectLst/>
              </a:rPr>
              <a:t>Utility    </a:t>
            </a:r>
            <a:r>
              <a:rPr lang="zh-CN" altLang="en-US" sz="2400" dirty="0" smtClean="0">
                <a:effectLst/>
              </a:rPr>
              <a:t>（用途）</a:t>
            </a:r>
            <a:endParaRPr lang="en-US" altLang="zh-CN" sz="2400" dirty="0" smtClean="0">
              <a:effectLst/>
            </a:endParaRPr>
          </a:p>
          <a:p>
            <a:pPr marL="457200" indent="-457200" algn="just">
              <a:buFont typeface="+mj-lt"/>
              <a:buAutoNum type="arabicPeriod"/>
            </a:pPr>
            <a:r>
              <a:rPr lang="en-US" altLang="zh-CN" sz="2400" i="1" dirty="0" smtClean="0">
                <a:effectLst/>
              </a:rPr>
              <a:t>Care     </a:t>
            </a:r>
            <a:r>
              <a:rPr lang="zh-CN" altLang="en-US" sz="2400" dirty="0" smtClean="0">
                <a:effectLst/>
              </a:rPr>
              <a:t>（关怀）</a:t>
            </a:r>
            <a:endParaRPr lang="en-US" altLang="zh-CN" sz="2400" dirty="0">
              <a:effectLst/>
            </a:endParaRPr>
          </a:p>
          <a:p>
            <a:pPr algn="just">
              <a:tabLst>
                <a:tab pos="5292725" algn="l"/>
              </a:tabLst>
            </a:pPr>
            <a:r>
              <a:rPr lang="en-US" altLang="zh-CN" sz="2000" b="1" dirty="0" smtClean="0">
                <a:solidFill>
                  <a:srgbClr val="FFFF00"/>
                </a:solidFill>
                <a:latin typeface="Dotum" panose="020B0600000101010101" pitchFamily="34" charset="-127"/>
                <a:ea typeface="Dotum" panose="020B0600000101010101" pitchFamily="34" charset="-127"/>
              </a:rPr>
              <a:t>Discussion:</a:t>
            </a:r>
            <a:r>
              <a:rPr lang="en-US" altLang="zh-CN" sz="2000" b="1" dirty="0" smtClean="0">
                <a:latin typeface="Dotum" panose="020B0600000101010101" pitchFamily="34" charset="-127"/>
                <a:ea typeface="Dotum" panose="020B0600000101010101" pitchFamily="34" charset="-127"/>
              </a:rPr>
              <a:t>  </a:t>
            </a:r>
            <a:r>
              <a:rPr lang="en-US" altLang="zh-CN" sz="2000" b="1" i="1" dirty="0" smtClean="0">
                <a:latin typeface="Dotum" panose="020B0600000101010101" pitchFamily="34" charset="-127"/>
                <a:ea typeface="Dotum" panose="020B0600000101010101" pitchFamily="34" charset="-127"/>
              </a:rPr>
              <a:t>Sam and Jane often argue about the 4 standards. Sam observes that some interests have to be sacrificed for greater welfare while Jane argues that welfare involves all human interests. Play their roles in pairs and try the argument with regard to the practice of technical communication such as in drafting the emails, memos, </a:t>
            </a:r>
            <a:r>
              <a:rPr lang="en-US" altLang="zh-CN" sz="2000" i="1" dirty="0" smtClean="0"/>
              <a:t>résumés</a:t>
            </a:r>
            <a:r>
              <a:rPr lang="en-US" altLang="zh-CN" sz="2000" b="1" i="1" dirty="0" smtClean="0">
                <a:latin typeface="Dotum" panose="020B0600000101010101" pitchFamily="34" charset="-127"/>
                <a:ea typeface="Dotum" panose="020B0600000101010101" pitchFamily="34" charset="-127"/>
              </a:rPr>
              <a:t>, </a:t>
            </a:r>
            <a:r>
              <a:rPr lang="en-US" altLang="zh-CN" sz="2000" b="1" i="1" dirty="0" smtClean="0">
                <a:latin typeface="Dotum" panose="020B0600000101010101" pitchFamily="34" charset="-127"/>
                <a:ea typeface="Dotum" panose="020B0600000101010101" pitchFamily="34" charset="-127"/>
              </a:rPr>
              <a:t>user manuals, etc. </a:t>
            </a:r>
            <a:endParaRPr lang="zh-CN" altLang="en-US" sz="2000" b="1" i="1" dirty="0">
              <a:latin typeface="Dotum" panose="020B0600000101010101" pitchFamily="34" charset="-127"/>
              <a:ea typeface="Dotum" panose="020B0600000101010101" pitchFamily="34" charset="-127"/>
            </a:endParaRPr>
          </a:p>
        </p:txBody>
      </p:sp>
      <p:sp>
        <p:nvSpPr>
          <p:cNvPr id="4" name="页脚占位符 3"/>
          <p:cNvSpPr>
            <a:spLocks noGrp="1"/>
          </p:cNvSpPr>
          <p:nvPr>
            <p:ph type="ftr" sz="quarter" idx="11"/>
          </p:nvPr>
        </p:nvSpPr>
        <p:spPr/>
        <p:txBody>
          <a:bodyPr/>
          <a:lstStyle/>
          <a:p>
            <a:r>
              <a:rPr lang="en-US" altLang="zh-CN" b="1" i="1" dirty="0" smtClean="0">
                <a:latin typeface="Dotum" panose="020B0600000101010101" pitchFamily="34" charset="-127"/>
                <a:ea typeface="Dotum" panose="020B0600000101010101" pitchFamily="34" charset="-127"/>
              </a:rPr>
              <a:t> </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6972300" y="2667000"/>
            <a:ext cx="1943100" cy="1203397"/>
          </a:xfrm>
          <a:prstGeom prst="rect">
            <a:avLst/>
          </a:prstGeom>
        </p:spPr>
      </p:pic>
      <p:pic>
        <p:nvPicPr>
          <p:cNvPr id="6" name="图片 5"/>
          <p:cNvPicPr>
            <a:picLocks noChangeAspect="1"/>
          </p:cNvPicPr>
          <p:nvPr/>
        </p:nvPicPr>
        <p:blipFill>
          <a:blip r:embed="rId3"/>
          <a:stretch>
            <a:fillRect/>
          </a:stretch>
        </p:blipFill>
        <p:spPr>
          <a:xfrm>
            <a:off x="4724400" y="2646218"/>
            <a:ext cx="2143964" cy="1423194"/>
          </a:xfrm>
          <a:prstGeom prst="rect">
            <a:avLst/>
          </a:prstGeom>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04900" y="1020762"/>
            <a:ext cx="7543800" cy="4114800"/>
          </a:xfrm>
        </p:spPr>
        <p:txBody>
          <a:bodyPr/>
          <a:lstStyle/>
          <a:p>
            <a:r>
              <a:rPr lang="en-US" altLang="zh-CN" dirty="0">
                <a:effectLst/>
              </a:rPr>
              <a:t>1) </a:t>
            </a:r>
            <a:r>
              <a:rPr lang="en-US" altLang="zh-CN" i="1" dirty="0">
                <a:effectLst/>
              </a:rPr>
              <a:t>Rights</a:t>
            </a:r>
            <a:r>
              <a:rPr lang="en-US" altLang="zh-CN" dirty="0">
                <a:effectLst/>
              </a:rPr>
              <a:t>. </a:t>
            </a:r>
            <a:endParaRPr lang="en-US" altLang="zh-CN" dirty="0" smtClean="0">
              <a:effectLst/>
            </a:endParaRPr>
          </a:p>
          <a:p>
            <a:pPr algn="just"/>
            <a:r>
              <a:rPr lang="en-US" altLang="zh-CN" dirty="0" smtClean="0">
                <a:effectLst/>
              </a:rPr>
              <a:t>This </a:t>
            </a:r>
            <a:r>
              <a:rPr lang="en-US" altLang="zh-CN" dirty="0">
                <a:effectLst/>
              </a:rPr>
              <a:t>standard concerns individuals’ basic needs and welfare. Everyone agrees, for example, that people are entitled to appropriate safety warnings with new products in the instruction.</a:t>
            </a: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31376" y="2362200"/>
            <a:ext cx="1371600" cy="1604914"/>
          </a:xfrm>
          <a:prstGeom prst="rect">
            <a:avLst/>
          </a:prstGeom>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0" y="1020762"/>
            <a:ext cx="9067799" cy="4114800"/>
          </a:xfrm>
        </p:spPr>
        <p:txBody>
          <a:bodyPr/>
          <a:lstStyle/>
          <a:p>
            <a:r>
              <a:rPr lang="en-US" altLang="zh-CN" dirty="0" smtClean="0">
                <a:effectLst/>
              </a:rPr>
              <a:t>2)J</a:t>
            </a:r>
            <a:r>
              <a:rPr lang="en-US" altLang="zh-CN" i="1" dirty="0" smtClean="0">
                <a:effectLst/>
              </a:rPr>
              <a:t>ustice</a:t>
            </a:r>
            <a:r>
              <a:rPr lang="en-US" altLang="zh-CN" dirty="0">
                <a:effectLst/>
              </a:rPr>
              <a:t>. </a:t>
            </a:r>
            <a:endParaRPr lang="en-US" altLang="zh-CN" dirty="0" smtClean="0">
              <a:effectLst/>
            </a:endParaRPr>
          </a:p>
          <a:p>
            <a:pPr algn="just"/>
            <a:r>
              <a:rPr lang="en-US" altLang="zh-CN" dirty="0" smtClean="0">
                <a:effectLst/>
              </a:rPr>
              <a:t>This </a:t>
            </a:r>
            <a:r>
              <a:rPr lang="en-US" altLang="zh-CN" dirty="0">
                <a:effectLst/>
              </a:rPr>
              <a:t>standard concerns how the costs and benefits of an action or a policy are distributed among a group</a:t>
            </a:r>
            <a:r>
              <a:rPr lang="en-US" altLang="zh-CN" dirty="0" smtClean="0">
                <a:effectLst/>
              </a:rPr>
              <a:t>. For example, </a:t>
            </a:r>
            <a:r>
              <a:rPr lang="en-US" altLang="zh-CN" dirty="0">
                <a:effectLst/>
              </a:rPr>
              <a:t>r</a:t>
            </a:r>
            <a:r>
              <a:rPr lang="en-US" altLang="zh-CN" dirty="0" smtClean="0">
                <a:effectLst/>
              </a:rPr>
              <a:t>acism or gender biases are sensitively issues to be resolved in technical communication.</a:t>
            </a:r>
            <a:endParaRPr lang="en-US" altLang="zh-CN" dirty="0">
              <a:effectLst/>
            </a:endParaRP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3"/>
          <a:stretch>
            <a:fillRect/>
          </a:stretch>
        </p:blipFill>
        <p:spPr>
          <a:xfrm>
            <a:off x="6019800" y="3627438"/>
            <a:ext cx="2475904" cy="1508124"/>
          </a:xfrm>
          <a:prstGeom prst="rect">
            <a:avLst/>
          </a:prstGeom>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52400" y="762000"/>
            <a:ext cx="8839200" cy="4114800"/>
          </a:xfrm>
        </p:spPr>
        <p:txBody>
          <a:bodyPr/>
          <a:lstStyle/>
          <a:p>
            <a:r>
              <a:rPr lang="en-US" altLang="zh-CN" dirty="0" smtClean="0"/>
              <a:t>3) </a:t>
            </a:r>
            <a:r>
              <a:rPr lang="en-US" altLang="zh-CN" i="1" dirty="0">
                <a:effectLst/>
              </a:rPr>
              <a:t>Utility</a:t>
            </a:r>
            <a:r>
              <a:rPr lang="en-US" altLang="zh-CN" dirty="0">
                <a:effectLst/>
              </a:rPr>
              <a:t>. </a:t>
            </a:r>
            <a:endParaRPr lang="en-US" altLang="zh-CN" dirty="0" smtClean="0">
              <a:effectLst/>
            </a:endParaRPr>
          </a:p>
          <a:p>
            <a:pPr algn="just"/>
            <a:r>
              <a:rPr lang="en-US" altLang="zh-CN" sz="2800" dirty="0" smtClean="0">
                <a:effectLst/>
              </a:rPr>
              <a:t>This </a:t>
            </a:r>
            <a:r>
              <a:rPr lang="en-US" altLang="zh-CN" sz="2800" dirty="0">
                <a:effectLst/>
              </a:rPr>
              <a:t>standard concerns the positive and negative effects that an action or a policy has, will have, or might have on others</a:t>
            </a:r>
            <a:r>
              <a:rPr lang="en-US" altLang="zh-CN" sz="2800" dirty="0" smtClean="0">
                <a:effectLst/>
              </a:rPr>
              <a:t>. For example, </a:t>
            </a:r>
            <a:r>
              <a:rPr lang="en-US" altLang="zh-CN" sz="2800" dirty="0">
                <a:effectLst/>
              </a:rPr>
              <a:t>Japanese Steelmaker Kobe keeps making profits </a:t>
            </a:r>
            <a:r>
              <a:rPr lang="en-US" altLang="zh-CN" sz="2800" dirty="0" smtClean="0">
                <a:effectLst/>
              </a:rPr>
              <a:t>by forging safety information but the misconduct affected over 500 companies.</a:t>
            </a:r>
            <a:endParaRPr lang="zh-CN" altLang="en-US" sz="2800" dirty="0"/>
          </a:p>
        </p:txBody>
      </p:sp>
      <p:sp>
        <p:nvSpPr>
          <p:cNvPr id="4" name="页脚占位符 3"/>
          <p:cNvSpPr>
            <a:spLocks noGrp="1"/>
          </p:cNvSpPr>
          <p:nvPr>
            <p:ph type="ftr" sz="quarter" idx="11"/>
          </p:nvPr>
        </p:nvSpPr>
        <p:spPr/>
        <p:txBody>
          <a:bodyPr/>
          <a:lstStyle/>
          <a:p>
            <a:r>
              <a:rPr lang="zh-CN" altLang="en-US" dirty="0" smtClean="0">
                <a:effectLst>
                  <a:outerShdw blurRad="38100" dist="38100" dir="2700000">
                    <a:srgbClr val="000000"/>
                  </a:outerShdw>
                </a:effectLst>
              </a:rPr>
              <a:t>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4038600" y="3657600"/>
            <a:ext cx="3686175" cy="2105025"/>
          </a:xfrm>
          <a:prstGeom prst="rect">
            <a:avLst/>
          </a:prstGeom>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8600" y="1020762"/>
            <a:ext cx="8839200" cy="4114800"/>
          </a:xfrm>
        </p:spPr>
        <p:txBody>
          <a:bodyPr/>
          <a:lstStyle/>
          <a:p>
            <a:r>
              <a:rPr lang="en-US" altLang="zh-CN" dirty="0"/>
              <a:t>4</a:t>
            </a:r>
            <a:r>
              <a:rPr lang="en-US" altLang="zh-CN" dirty="0" smtClean="0"/>
              <a:t>) </a:t>
            </a:r>
            <a:r>
              <a:rPr lang="en-US" altLang="zh-CN" i="1" dirty="0">
                <a:effectLst/>
              </a:rPr>
              <a:t>Care</a:t>
            </a:r>
            <a:r>
              <a:rPr lang="en-US" altLang="zh-CN" dirty="0">
                <a:effectLst/>
              </a:rPr>
              <a:t>. </a:t>
            </a:r>
            <a:endParaRPr lang="en-US" altLang="zh-CN" dirty="0" smtClean="0">
              <a:effectLst/>
            </a:endParaRPr>
          </a:p>
          <a:p>
            <a:pPr algn="just"/>
            <a:r>
              <a:rPr lang="en-US" altLang="zh-CN" dirty="0" smtClean="0">
                <a:effectLst/>
              </a:rPr>
              <a:t>This </a:t>
            </a:r>
            <a:r>
              <a:rPr lang="en-US" altLang="zh-CN" dirty="0">
                <a:effectLst/>
              </a:rPr>
              <a:t>standard concerns the relationships we have with other individuals</a:t>
            </a:r>
            <a:r>
              <a:rPr lang="en-US" altLang="zh-CN" dirty="0" smtClean="0">
                <a:effectLst/>
              </a:rPr>
              <a:t>. </a:t>
            </a:r>
            <a:r>
              <a:rPr lang="en-US" altLang="zh-CN" dirty="0">
                <a:effectLst/>
              </a:rPr>
              <a:t>We owe care and consideration to all people, </a:t>
            </a:r>
            <a:r>
              <a:rPr lang="en-US" altLang="zh-CN" dirty="0" smtClean="0">
                <a:effectLst/>
              </a:rPr>
              <a:t>especially to those closer to us, such as our family. </a:t>
            </a:r>
            <a:endParaRPr lang="en-US" altLang="zh-CN" dirty="0">
              <a:effectLst/>
            </a:endParaRPr>
          </a:p>
          <a:p>
            <a:endParaRPr lang="en-US" altLang="zh-CN" dirty="0">
              <a:effectLst/>
            </a:endParaRPr>
          </a:p>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stretch>
            <a:fillRect/>
          </a:stretch>
        </p:blipFill>
        <p:spPr>
          <a:xfrm>
            <a:off x="2971800" y="3581400"/>
            <a:ext cx="3000375" cy="1885950"/>
          </a:xfrm>
          <a:prstGeom prst="rect">
            <a:avLst/>
          </a:prstGeom>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0" y="685800"/>
            <a:ext cx="7543800" cy="4114800"/>
          </a:xfrm>
        </p:spPr>
        <p:txBody>
          <a:bodyPr/>
          <a:lstStyle/>
          <a:p>
            <a:r>
              <a:rPr lang="en-US" altLang="zh-CN" dirty="0" smtClean="0"/>
              <a:t>Questions for review:</a:t>
            </a:r>
          </a:p>
          <a:p>
            <a:endParaRPr lang="en-US" altLang="zh-CN" sz="1100" dirty="0">
              <a:effectLst/>
            </a:endParaRPr>
          </a:p>
          <a:p>
            <a:r>
              <a:rPr lang="en-US" altLang="zh-CN" sz="1600" dirty="0">
                <a:effectLst/>
              </a:rPr>
              <a:t>Did you refrain from discussing nonbusiness subjects?</a:t>
            </a:r>
          </a:p>
          <a:p>
            <a:r>
              <a:rPr lang="en-US" altLang="zh-CN" sz="1600" dirty="0" smtClean="0">
                <a:effectLst/>
              </a:rPr>
              <a:t>Did </a:t>
            </a:r>
            <a:r>
              <a:rPr lang="en-US" altLang="zh-CN" sz="1600" dirty="0">
                <a:effectLst/>
              </a:rPr>
              <a:t>you keep the e-mail as brief as possible </a:t>
            </a:r>
            <a:r>
              <a:rPr lang="en-US" altLang="zh-CN" sz="1600" dirty="0" smtClean="0">
                <a:effectLst/>
              </a:rPr>
              <a:t>and send </a:t>
            </a:r>
            <a:r>
              <a:rPr lang="en-US" altLang="zh-CN" sz="1600" dirty="0">
                <a:effectLst/>
              </a:rPr>
              <a:t>it only to appropriate people?  </a:t>
            </a:r>
          </a:p>
          <a:p>
            <a:r>
              <a:rPr lang="en-US" altLang="zh-CN" sz="1600" dirty="0" smtClean="0">
                <a:effectLst/>
              </a:rPr>
              <a:t>Did </a:t>
            </a:r>
            <a:r>
              <a:rPr lang="en-US" altLang="zh-CN" sz="1600" dirty="0">
                <a:effectLst/>
              </a:rPr>
              <a:t>you use appropriate formality?  </a:t>
            </a:r>
          </a:p>
          <a:p>
            <a:r>
              <a:rPr lang="en-US" altLang="zh-CN" sz="1600" dirty="0" smtClean="0">
                <a:effectLst/>
              </a:rPr>
              <a:t>Did </a:t>
            </a:r>
            <a:r>
              <a:rPr lang="en-US" altLang="zh-CN" sz="1600" dirty="0">
                <a:effectLst/>
              </a:rPr>
              <a:t>you write correctly?  </a:t>
            </a:r>
          </a:p>
          <a:p>
            <a:r>
              <a:rPr lang="en-US" altLang="zh-CN" sz="1600" dirty="0" smtClean="0">
                <a:effectLst/>
              </a:rPr>
              <a:t>Did </a:t>
            </a:r>
            <a:r>
              <a:rPr lang="en-US" altLang="zh-CN" sz="1600" dirty="0">
                <a:effectLst/>
              </a:rPr>
              <a:t>you avoid flaming?  </a:t>
            </a:r>
          </a:p>
          <a:p>
            <a:r>
              <a:rPr lang="en-US" altLang="zh-CN" sz="1600" dirty="0" smtClean="0">
                <a:effectLst/>
              </a:rPr>
              <a:t>Did </a:t>
            </a:r>
            <a:r>
              <a:rPr lang="en-US" altLang="zh-CN" sz="1600" dirty="0">
                <a:effectLst/>
              </a:rPr>
              <a:t>you write a specific, accurate subject line?</a:t>
            </a:r>
          </a:p>
          <a:p>
            <a:r>
              <a:rPr lang="en-US" altLang="zh-CN" sz="1600" dirty="0" smtClean="0">
                <a:effectLst/>
              </a:rPr>
              <a:t>Did </a:t>
            </a:r>
            <a:r>
              <a:rPr lang="en-US" altLang="zh-CN" sz="1600" dirty="0">
                <a:effectLst/>
              </a:rPr>
              <a:t>you use uppercase and lowercase letters? </a:t>
            </a:r>
          </a:p>
          <a:p>
            <a:r>
              <a:rPr lang="en-US" altLang="zh-CN" sz="1600" dirty="0" smtClean="0">
                <a:effectLst/>
              </a:rPr>
              <a:t>Did </a:t>
            </a:r>
            <a:r>
              <a:rPr lang="en-US" altLang="zh-CN" sz="1600" dirty="0">
                <a:effectLst/>
              </a:rPr>
              <a:t>you skip lines between paragraphs?  </a:t>
            </a:r>
          </a:p>
          <a:p>
            <a:r>
              <a:rPr lang="en-US" altLang="zh-CN" sz="1600" dirty="0" smtClean="0">
                <a:effectLst/>
              </a:rPr>
              <a:t>Did </a:t>
            </a:r>
            <a:r>
              <a:rPr lang="en-US" altLang="zh-CN" sz="1600" dirty="0">
                <a:effectLst/>
              </a:rPr>
              <a:t>you keep the line length under 65 characters?</a:t>
            </a:r>
          </a:p>
          <a:p>
            <a:r>
              <a:rPr lang="en-US" altLang="zh-CN" sz="1600" dirty="0" smtClean="0">
                <a:effectLst/>
              </a:rPr>
              <a:t>Did </a:t>
            </a:r>
            <a:r>
              <a:rPr lang="en-US" altLang="zh-CN" sz="1600" dirty="0">
                <a:effectLst/>
              </a:rPr>
              <a:t>you check with the writer before forwarding </a:t>
            </a:r>
            <a:r>
              <a:rPr lang="en-US" altLang="zh-CN" sz="1600" dirty="0" smtClean="0">
                <a:effectLst/>
              </a:rPr>
              <a:t>his or </a:t>
            </a:r>
            <a:r>
              <a:rPr lang="en-US" altLang="zh-CN" sz="1600" dirty="0">
                <a:effectLst/>
              </a:rPr>
              <a:t>her message?</a:t>
            </a:r>
            <a:endParaRPr lang="zh-CN" altLang="en-US" sz="16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Homework</a:t>
            </a:r>
            <a:endParaRPr lang="zh-CN" altLang="en-US" dirty="0"/>
          </a:p>
        </p:txBody>
      </p:sp>
      <p:sp>
        <p:nvSpPr>
          <p:cNvPr id="3" name="内容占位符 2"/>
          <p:cNvSpPr>
            <a:spLocks noGrp="1"/>
          </p:cNvSpPr>
          <p:nvPr>
            <p:ph idx="1"/>
          </p:nvPr>
        </p:nvSpPr>
        <p:spPr>
          <a:xfrm>
            <a:off x="609600" y="1524000"/>
            <a:ext cx="7848600" cy="4114800"/>
          </a:xfrm>
        </p:spPr>
        <p:txBody>
          <a:bodyPr/>
          <a:lstStyle/>
          <a:p>
            <a:pPr marL="0" indent="0">
              <a:buNone/>
            </a:pPr>
            <a:r>
              <a:rPr lang="en-US" altLang="zh-CN" sz="2400" dirty="0" smtClean="0"/>
              <a:t>Revise an email in the following context:</a:t>
            </a:r>
          </a:p>
          <a:p>
            <a:pPr algn="just"/>
            <a:r>
              <a:rPr lang="en-US" altLang="zh-CN" sz="2400" dirty="0" smtClean="0"/>
              <a:t>Sam </a:t>
            </a:r>
            <a:r>
              <a:rPr lang="en-US" altLang="zh-CN" sz="2400" dirty="0"/>
              <a:t>is chairing </a:t>
            </a:r>
            <a:r>
              <a:rPr lang="en-US" altLang="zh-CN" sz="2400" dirty="0" smtClean="0"/>
              <a:t>a committee </a:t>
            </a:r>
            <a:r>
              <a:rPr lang="en-US" altLang="zh-CN" sz="2400" dirty="0"/>
              <a:t>to investigate ways to improve the </a:t>
            </a:r>
            <a:r>
              <a:rPr lang="en-US" altLang="zh-CN" sz="2400" dirty="0" smtClean="0"/>
              <a:t>hiring process </a:t>
            </a:r>
            <a:r>
              <a:rPr lang="en-US" altLang="zh-CN" sz="2400" dirty="0"/>
              <a:t>at the company. </a:t>
            </a:r>
            <a:r>
              <a:rPr lang="en-US" altLang="zh-CN" sz="2400" dirty="0" smtClean="0"/>
              <a:t>Huang </a:t>
            </a:r>
            <a:r>
              <a:rPr lang="en-US" altLang="zh-CN" sz="2400" dirty="0" err="1" smtClean="0"/>
              <a:t>Xiaoming</a:t>
            </a:r>
            <a:r>
              <a:rPr lang="en-US" altLang="zh-CN" sz="2400" dirty="0" smtClean="0"/>
              <a:t> also</a:t>
            </a:r>
            <a:r>
              <a:rPr lang="en-US" altLang="zh-CN" sz="2400" dirty="0"/>
              <a:t> </a:t>
            </a:r>
            <a:r>
              <a:rPr lang="en-US" altLang="zh-CN" sz="2400" dirty="0" smtClean="0"/>
              <a:t>serves </a:t>
            </a:r>
            <a:r>
              <a:rPr lang="en-US" altLang="zh-CN" sz="2400" dirty="0"/>
              <a:t>on the committee. The </a:t>
            </a:r>
            <a:r>
              <a:rPr lang="en-US" altLang="zh-CN" sz="2400" dirty="0" smtClean="0"/>
              <a:t>following excerpts </a:t>
            </a:r>
            <a:r>
              <a:rPr lang="en-US" altLang="zh-CN" sz="2400" dirty="0"/>
              <a:t>quoted in </a:t>
            </a:r>
            <a:r>
              <a:rPr lang="en-US" altLang="zh-CN" sz="2400" dirty="0" smtClean="0"/>
              <a:t>Sam’s</a:t>
            </a:r>
            <a:r>
              <a:rPr lang="en-US" altLang="zh-CN" sz="2400" dirty="0"/>
              <a:t> </a:t>
            </a:r>
            <a:r>
              <a:rPr lang="en-US" altLang="zh-CN" sz="2400" dirty="0" smtClean="0"/>
              <a:t>e-mail </a:t>
            </a:r>
            <a:r>
              <a:rPr lang="en-US" altLang="zh-CN" sz="2400" dirty="0"/>
              <a:t>are from an e-mail written by </a:t>
            </a:r>
            <a:r>
              <a:rPr lang="en-US" altLang="zh-CN" sz="2400" dirty="0" smtClean="0"/>
              <a:t>Huang </a:t>
            </a:r>
            <a:r>
              <a:rPr lang="en-US" altLang="zh-CN" sz="2400" dirty="0" err="1" smtClean="0"/>
              <a:t>Xiaoming</a:t>
            </a:r>
            <a:r>
              <a:rPr lang="en-US" altLang="zh-CN" sz="2400" dirty="0" smtClean="0"/>
              <a:t> </a:t>
            </a:r>
            <a:r>
              <a:rPr lang="en-US" altLang="zh-CN" sz="2400" dirty="0"/>
              <a:t>to </a:t>
            </a:r>
            <a:r>
              <a:rPr lang="en-US" altLang="zh-CN" sz="2400" dirty="0" smtClean="0"/>
              <a:t>all members </a:t>
            </a:r>
            <a:r>
              <a:rPr lang="en-US" altLang="zh-CN" sz="2400" dirty="0"/>
              <a:t>of the committee in response to </a:t>
            </a:r>
            <a:r>
              <a:rPr lang="en-US" altLang="zh-CN" sz="2400" dirty="0" smtClean="0"/>
              <a:t>Sam’s request that </a:t>
            </a:r>
            <a:r>
              <a:rPr lang="en-US" altLang="zh-CN" sz="2400" dirty="0"/>
              <a:t>members describe their approach to </a:t>
            </a:r>
            <a:r>
              <a:rPr lang="en-US" altLang="zh-CN" sz="2400" dirty="0" smtClean="0"/>
              <a:t>evaluating job-application </a:t>
            </a:r>
            <a:r>
              <a:rPr lang="en-US" altLang="zh-CN" sz="2400" dirty="0"/>
              <a:t>materials. How would you </a:t>
            </a:r>
            <a:r>
              <a:rPr lang="en-US" altLang="zh-CN" sz="2400" dirty="0" smtClean="0"/>
              <a:t>revise Sam’s </a:t>
            </a:r>
            <a:r>
              <a:rPr lang="en-US" altLang="zh-CN" sz="2400" dirty="0"/>
              <a:t>e-mail to make it more effective?</a:t>
            </a:r>
            <a:endParaRPr lang="zh-CN" altLang="en-US" sz="2400"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
        <p:nvSpPr>
          <p:cNvPr id="5" name="矩形 4"/>
          <p:cNvSpPr/>
          <p:nvPr/>
        </p:nvSpPr>
        <p:spPr>
          <a:xfrm>
            <a:off x="990600" y="262890"/>
            <a:ext cx="6477000" cy="5909310"/>
          </a:xfrm>
          <a:prstGeom prst="rect">
            <a:avLst/>
          </a:prstGeom>
        </p:spPr>
        <p:txBody>
          <a:bodyPr wrap="square">
            <a:spAutoFit/>
          </a:bodyPr>
          <a:lstStyle/>
          <a:p>
            <a:r>
              <a:rPr lang="en-US" altLang="zh-CN" b="0" dirty="0"/>
              <a:t>To: Huang </a:t>
            </a:r>
            <a:r>
              <a:rPr lang="en-US" altLang="zh-CN" b="0" dirty="0" err="1"/>
              <a:t>Xiaoming</a:t>
            </a:r>
            <a:endParaRPr lang="en-US" altLang="zh-CN" b="0" dirty="0"/>
          </a:p>
          <a:p>
            <a:r>
              <a:rPr lang="en-US" altLang="zh-CN" b="0" dirty="0"/>
              <a:t>From: Sam</a:t>
            </a:r>
          </a:p>
          <a:p>
            <a:r>
              <a:rPr lang="en-US" altLang="zh-CN" b="0" dirty="0"/>
              <a:t>Sometimes I just have to wonder what you’re thinking,</a:t>
            </a:r>
          </a:p>
          <a:p>
            <a:r>
              <a:rPr lang="en-US" altLang="zh-CN" b="0" dirty="0" err="1"/>
              <a:t>Xiaoming</a:t>
            </a:r>
            <a:r>
              <a:rPr lang="en-US" altLang="zh-CN" b="0" dirty="0"/>
              <a:t>.</a:t>
            </a:r>
          </a:p>
          <a:p>
            <a:r>
              <a:rPr lang="en-US" altLang="zh-CN" b="0" dirty="0"/>
              <a:t>&gt;Of course, it’s not possible to expect perfect</a:t>
            </a:r>
          </a:p>
          <a:p>
            <a:r>
              <a:rPr lang="en-US" altLang="zh-CN" b="0" dirty="0"/>
              <a:t>&gt;resumes. But I have to screen them, and</a:t>
            </a:r>
          </a:p>
          <a:p>
            <a:r>
              <a:rPr lang="en-US" altLang="zh-CN" b="0" dirty="0"/>
              <a:t>&gt;last year I had to read over 200. I’m not looking for</a:t>
            </a:r>
          </a:p>
          <a:p>
            <a:r>
              <a:rPr lang="en-US" altLang="zh-CN" b="0" dirty="0"/>
              <a:t>&gt;perfection, but as soon as I spot an error I make</a:t>
            </a:r>
          </a:p>
          <a:p>
            <a:r>
              <a:rPr lang="en-US" altLang="zh-CN" b="0" dirty="0"/>
              <a:t>&gt;a mental note of it and, when I hit a second and</a:t>
            </a:r>
          </a:p>
          <a:p>
            <a:r>
              <a:rPr lang="en-US" altLang="zh-CN" b="0" dirty="0"/>
              <a:t>&gt;then a third error I can’t really concentrate on the</a:t>
            </a:r>
          </a:p>
          <a:p>
            <a:r>
              <a:rPr lang="en-US" altLang="zh-CN" b="0" dirty="0"/>
              <a:t>&gt;writer’s credentials.</a:t>
            </a:r>
          </a:p>
          <a:p>
            <a:r>
              <a:rPr lang="en-US" altLang="zh-CN" b="0" dirty="0"/>
              <a:t>Listen, </a:t>
            </a:r>
            <a:r>
              <a:rPr lang="en-US" altLang="zh-CN" b="0" dirty="0" err="1" smtClean="0"/>
              <a:t>Xiaoming</a:t>
            </a:r>
            <a:r>
              <a:rPr lang="en-US" altLang="zh-CN" b="0" dirty="0" smtClean="0"/>
              <a:t>, </a:t>
            </a:r>
            <a:r>
              <a:rPr lang="en-US" altLang="zh-CN" b="0" dirty="0"/>
              <a:t>you might be a sharp editor, but the</a:t>
            </a:r>
          </a:p>
          <a:p>
            <a:r>
              <a:rPr lang="en-US" altLang="zh-CN" b="0" dirty="0"/>
              <a:t>rest of us have a different responsibility: to make the</a:t>
            </a:r>
          </a:p>
          <a:p>
            <a:r>
              <a:rPr lang="en-US" altLang="zh-CN" b="0" dirty="0"/>
              <a:t>products and move them out as soon as possible.</a:t>
            </a:r>
          </a:p>
          <a:p>
            <a:r>
              <a:rPr lang="en-US" altLang="zh-CN" b="0" dirty="0"/>
              <a:t>We don’t have the luxury of studying documents to</a:t>
            </a:r>
          </a:p>
          <a:p>
            <a:r>
              <a:rPr lang="en-US" altLang="zh-CN" b="0" dirty="0"/>
              <a:t>see if we can find errors. I suggest you concentrate</a:t>
            </a:r>
          </a:p>
          <a:p>
            <a:r>
              <a:rPr lang="en-US" altLang="zh-CN" b="0" dirty="0"/>
              <a:t>on what you were hired to do, without imposing</a:t>
            </a:r>
          </a:p>
          <a:p>
            <a:r>
              <a:rPr lang="en-US" altLang="zh-CN" b="0" dirty="0"/>
              <a:t>your “standards” on the rest of us.</a:t>
            </a:r>
          </a:p>
          <a:p>
            <a:r>
              <a:rPr lang="en-US" altLang="zh-CN" b="0" dirty="0"/>
              <a:t>&gt;From my point of view, an error can include a</a:t>
            </a:r>
          </a:p>
          <a:p>
            <a:r>
              <a:rPr lang="en-US" altLang="zh-CN" b="0" dirty="0"/>
              <a:t>&gt;misused </a:t>
            </a:r>
            <a:r>
              <a:rPr lang="en-US" altLang="zh-CN" b="0" dirty="0" err="1"/>
              <a:t>tradmark</a:t>
            </a:r>
            <a:r>
              <a:rPr lang="en-US" altLang="zh-CN" b="0" dirty="0"/>
              <a:t>.</a:t>
            </a:r>
          </a:p>
          <a:p>
            <a:r>
              <a:rPr lang="en-US" altLang="zh-CN" b="0" dirty="0"/>
              <a:t>Misusing a “</a:t>
            </a:r>
            <a:r>
              <a:rPr lang="en-US" altLang="zh-CN" b="0" dirty="0" err="1"/>
              <a:t>tradmark</a:t>
            </a:r>
            <a:r>
              <a:rPr lang="en-US" altLang="zh-CN" b="0" dirty="0"/>
              <a:t>,” </a:t>
            </a:r>
            <a:r>
              <a:rPr lang="en-US" altLang="zh-CN" b="0" dirty="0" err="1" smtClean="0"/>
              <a:t>Xiaoming</a:t>
            </a:r>
            <a:r>
              <a:rPr lang="en-US" altLang="zh-CN" b="0" dirty="0" smtClean="0"/>
              <a:t>? </a:t>
            </a:r>
            <a:r>
              <a:rPr lang="en-US" altLang="zh-CN" b="0" dirty="0"/>
              <a:t>Is that Error Number 1?</a:t>
            </a:r>
            <a:endParaRPr lang="zh-CN" altLang="en-US" b="0" dirty="0"/>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295400"/>
            <a:ext cx="7543800" cy="4114800"/>
          </a:xfrm>
        </p:spPr>
        <p:txBody>
          <a:bodyPr/>
          <a:lstStyle/>
          <a:p>
            <a:pPr marL="0" indent="0">
              <a:buNone/>
            </a:pPr>
            <a:r>
              <a:rPr lang="en-US" altLang="zh-CN" sz="4800" dirty="0" smtClean="0"/>
              <a:t>Thanks for your attention!</a:t>
            </a:r>
            <a:endParaRPr lang="zh-CN" altLang="en-US" sz="4800"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987" y="2205037"/>
            <a:ext cx="3248025" cy="2447925"/>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200" dirty="0" smtClean="0"/>
              <a:t>1. An </a:t>
            </a:r>
            <a:r>
              <a:rPr lang="en-US" altLang="zh-CN" sz="3200" dirty="0"/>
              <a:t>Introduction to Technical Communication</a:t>
            </a:r>
            <a:endParaRPr lang="zh-CN" altLang="en-US" sz="3200" dirty="0"/>
          </a:p>
        </p:txBody>
      </p:sp>
      <p:sp>
        <p:nvSpPr>
          <p:cNvPr id="3" name="内容占位符 2"/>
          <p:cNvSpPr>
            <a:spLocks noGrp="1"/>
          </p:cNvSpPr>
          <p:nvPr>
            <p:ph idx="1"/>
          </p:nvPr>
        </p:nvSpPr>
        <p:spPr>
          <a:xfrm>
            <a:off x="381000" y="1600200"/>
            <a:ext cx="8610600" cy="4114800"/>
          </a:xfrm>
        </p:spPr>
        <p:txBody>
          <a:bodyPr/>
          <a:lstStyle/>
          <a:p>
            <a:r>
              <a:rPr lang="en-US" altLang="zh-CN" dirty="0" smtClean="0"/>
              <a:t>Preview and consideration</a:t>
            </a:r>
            <a:endParaRPr lang="en-US" altLang="zh-CN" dirty="0"/>
          </a:p>
          <a:p>
            <a:pPr marL="0" indent="0">
              <a:buNone/>
            </a:pPr>
            <a:r>
              <a:rPr lang="en-US" altLang="zh-CN" sz="2400" dirty="0" smtClean="0"/>
              <a:t>The </a:t>
            </a:r>
            <a:r>
              <a:rPr lang="en-US" altLang="zh-CN" sz="2400" dirty="0"/>
              <a:t>Overview: Unmasking the Mysteries of Technical </a:t>
            </a:r>
            <a:r>
              <a:rPr lang="en-US" altLang="zh-CN" sz="2400" dirty="0" smtClean="0"/>
              <a:t>Communication(</a:t>
            </a:r>
            <a:r>
              <a:rPr lang="zh-CN" altLang="en-US" sz="2400" dirty="0" smtClean="0"/>
              <a:t>总观：解密技术传播学</a:t>
            </a:r>
            <a:r>
              <a:rPr lang="en-US" altLang="zh-CN" sz="2400" dirty="0" smtClean="0"/>
              <a:t>)</a:t>
            </a:r>
          </a:p>
          <a:p>
            <a:pPr marL="0" indent="0">
              <a:buNone/>
            </a:pPr>
            <a:r>
              <a:rPr lang="en-US" altLang="zh-CN" sz="2400" dirty="0" smtClean="0"/>
              <a:t> </a:t>
            </a:r>
            <a:endParaRPr lang="en-US" altLang="zh-CN" sz="2400" dirty="0"/>
          </a:p>
          <a:p>
            <a:pPr marL="0" indent="0">
              <a:buNone/>
            </a:pPr>
            <a:r>
              <a:rPr lang="en-US" altLang="zh-CN" sz="3600" dirty="0" smtClean="0"/>
              <a:t>Question 1: What are the major concerns of technical communication?</a:t>
            </a:r>
            <a:endParaRPr lang="en-US" altLang="zh-CN" sz="3600" dirty="0"/>
          </a:p>
        </p:txBody>
      </p:sp>
      <p:sp>
        <p:nvSpPr>
          <p:cNvPr id="4" name="页脚占位符 3"/>
          <p:cNvSpPr>
            <a:spLocks noGrp="1"/>
          </p:cNvSpPr>
          <p:nvPr>
            <p:ph type="ftr" sz="quarter" idx="11"/>
          </p:nvPr>
        </p:nvSpPr>
        <p:spPr/>
        <p:txBody>
          <a:bodyPr/>
          <a:lstStyle/>
          <a:p>
            <a:pPr lvl="0"/>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Questoins</a:t>
            </a:r>
            <a:r>
              <a:rPr lang="en-US" altLang="zh-CN" dirty="0" smtClean="0"/>
              <a:t> in our consideration could be</a:t>
            </a:r>
            <a:endParaRPr lang="zh-CN" altLang="en-US" dirty="0"/>
          </a:p>
        </p:txBody>
      </p:sp>
      <p:sp>
        <p:nvSpPr>
          <p:cNvPr id="3" name="内容占位符 2"/>
          <p:cNvSpPr>
            <a:spLocks noGrp="1"/>
          </p:cNvSpPr>
          <p:nvPr>
            <p:ph idx="1"/>
          </p:nvPr>
        </p:nvSpPr>
        <p:spPr>
          <a:xfrm>
            <a:off x="152400" y="1736725"/>
            <a:ext cx="8839200" cy="4114800"/>
          </a:xfrm>
        </p:spPr>
        <p:txBody>
          <a:bodyPr/>
          <a:lstStyle/>
          <a:p>
            <a:r>
              <a:rPr lang="en-US" altLang="zh-CN" sz="2400" dirty="0" smtClean="0">
                <a:solidFill>
                  <a:srgbClr val="FFFF00"/>
                </a:solidFill>
              </a:rPr>
              <a:t>What</a:t>
            </a:r>
            <a:r>
              <a:rPr lang="en-US" altLang="zh-CN" sz="2400" dirty="0" smtClean="0"/>
              <a:t> </a:t>
            </a:r>
            <a:r>
              <a:rPr lang="en-US" altLang="zh-CN" sz="2400" dirty="0" smtClean="0"/>
              <a:t>is </a:t>
            </a:r>
            <a:r>
              <a:rPr lang="en-US" altLang="zh-CN" sz="2400" dirty="0" smtClean="0"/>
              <a:t>technical communication, as a field of study or practice?</a:t>
            </a:r>
          </a:p>
          <a:p>
            <a:r>
              <a:rPr lang="en-US" altLang="zh-CN" sz="2400" dirty="0" smtClean="0">
                <a:solidFill>
                  <a:srgbClr val="FFFF00"/>
                </a:solidFill>
              </a:rPr>
              <a:t>What</a:t>
            </a:r>
            <a:r>
              <a:rPr lang="en-US" altLang="zh-CN" sz="2400" dirty="0" smtClean="0"/>
              <a:t> do people do in technical communication?</a:t>
            </a:r>
          </a:p>
          <a:p>
            <a:r>
              <a:rPr lang="en-US" altLang="zh-CN" sz="2400" dirty="0" smtClean="0">
                <a:solidFill>
                  <a:srgbClr val="FFFF00"/>
                </a:solidFill>
              </a:rPr>
              <a:t>What’</a:t>
            </a:r>
            <a:r>
              <a:rPr lang="en-US" altLang="zh-CN" sz="2400" dirty="0" smtClean="0"/>
              <a:t>s so special about technical communication? How </a:t>
            </a:r>
            <a:r>
              <a:rPr lang="en-US" altLang="zh-CN" sz="2400" dirty="0"/>
              <a:t>different is it from other forms of communication?</a:t>
            </a:r>
          </a:p>
          <a:p>
            <a:r>
              <a:rPr lang="en-US" altLang="zh-CN" sz="2400" dirty="0" smtClean="0">
                <a:solidFill>
                  <a:srgbClr val="FFFF00"/>
                </a:solidFill>
              </a:rPr>
              <a:t>What</a:t>
            </a:r>
            <a:r>
              <a:rPr lang="en-US" altLang="zh-CN" sz="2400" dirty="0" smtClean="0"/>
              <a:t> kind(s) of people do technical communication?</a:t>
            </a:r>
            <a:r>
              <a:rPr lang="en-US" altLang="zh-CN" sz="2400" dirty="0"/>
              <a:t> Are there specially trained professionals who do technical communication as a </a:t>
            </a:r>
            <a:r>
              <a:rPr lang="en-US" altLang="zh-CN" sz="2400" dirty="0" smtClean="0"/>
              <a:t>career? </a:t>
            </a:r>
          </a:p>
          <a:p>
            <a:r>
              <a:rPr lang="en-US" altLang="zh-CN" sz="2400" dirty="0" smtClean="0">
                <a:solidFill>
                  <a:srgbClr val="FFFF00"/>
                </a:solidFill>
              </a:rPr>
              <a:t>What</a:t>
            </a:r>
            <a:r>
              <a:rPr lang="en-US" altLang="zh-CN" sz="2400" dirty="0" smtClean="0"/>
              <a:t> are the skills and tools involved in the communication?</a:t>
            </a:r>
          </a:p>
        </p:txBody>
      </p:sp>
      <p:sp>
        <p:nvSpPr>
          <p:cNvPr id="4" name="页脚占位符 3"/>
          <p:cNvSpPr>
            <a:spLocks noGrp="1"/>
          </p:cNvSpPr>
          <p:nvPr>
            <p:ph type="ftr" sz="quarter" idx="11"/>
          </p:nvPr>
        </p:nvSpPr>
        <p:spPr/>
        <p:txBody>
          <a:bodyPr/>
          <a:lstStyle/>
          <a:p>
            <a:r>
              <a:rPr lang="zh-CN" altLang="en-US" dirty="0"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 y="0"/>
            <a:ext cx="1066800" cy="106680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Suggested clues for question 1:</a:t>
            </a:r>
            <a:br>
              <a:rPr lang="en-US" altLang="zh-CN" sz="3600" dirty="0" smtClean="0"/>
            </a:br>
            <a:endParaRPr lang="zh-CN" altLang="en-US" sz="3200" dirty="0"/>
          </a:p>
        </p:txBody>
      </p:sp>
      <p:sp>
        <p:nvSpPr>
          <p:cNvPr id="3" name="内容占位符 2"/>
          <p:cNvSpPr>
            <a:spLocks noGrp="1"/>
          </p:cNvSpPr>
          <p:nvPr>
            <p:ph idx="1"/>
          </p:nvPr>
        </p:nvSpPr>
        <p:spPr>
          <a:xfrm>
            <a:off x="457200" y="1295400"/>
            <a:ext cx="8382000" cy="4114800"/>
          </a:xfrm>
        </p:spPr>
        <p:txBody>
          <a:bodyPr/>
          <a:lstStyle/>
          <a:p>
            <a:pPr marL="0" indent="0">
              <a:buNone/>
            </a:pPr>
            <a:r>
              <a:rPr lang="en-US" altLang="zh-CN" dirty="0" smtClean="0">
                <a:solidFill>
                  <a:srgbClr val="FFFF00"/>
                </a:solidFill>
              </a:rPr>
              <a:t>What </a:t>
            </a:r>
            <a:r>
              <a:rPr lang="en-US" altLang="zh-CN" dirty="0">
                <a:solidFill>
                  <a:srgbClr val="FFFF00"/>
                </a:solidFill>
              </a:rPr>
              <a:t>is technical communication</a:t>
            </a:r>
            <a:r>
              <a:rPr lang="en-US" altLang="zh-CN" dirty="0" smtClean="0">
                <a:solidFill>
                  <a:srgbClr val="FFFF00"/>
                </a:solidFill>
              </a:rPr>
              <a:t>?</a:t>
            </a:r>
            <a:endParaRPr lang="zh-CN" altLang="en-US" dirty="0">
              <a:solidFill>
                <a:srgbClr val="FFFF00"/>
              </a:solidFill>
            </a:endParaRPr>
          </a:p>
          <a:p>
            <a:r>
              <a:rPr lang="en-US" altLang="zh-CN" dirty="0" smtClean="0"/>
              <a:t>Two ways of observing TC:</a:t>
            </a:r>
          </a:p>
          <a:p>
            <a:pPr marL="514350" indent="-514350">
              <a:buFont typeface="+mj-lt"/>
              <a:buAutoNum type="alphaLcParenR"/>
            </a:pPr>
            <a:r>
              <a:rPr lang="en-US" altLang="zh-CN" dirty="0" smtClean="0"/>
              <a:t>The process of making and sharing information and ideas in the workplace.</a:t>
            </a:r>
          </a:p>
          <a:p>
            <a:pPr marL="514350" indent="-514350">
              <a:buFont typeface="+mj-lt"/>
              <a:buAutoNum type="alphaLcParenR"/>
            </a:pPr>
            <a:r>
              <a:rPr lang="en-US" altLang="zh-CN" dirty="0" smtClean="0"/>
              <a:t>A set of applications—the documents you write.</a:t>
            </a:r>
            <a:endParaRPr lang="zh-CN" altLang="en-US" dirty="0"/>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Examples of technical communication</a:t>
            </a:r>
            <a:endParaRPr lang="zh-CN" altLang="en-US" dirty="0"/>
          </a:p>
        </p:txBody>
      </p:sp>
      <p:sp>
        <p:nvSpPr>
          <p:cNvPr id="3" name="内容占位符 2"/>
          <p:cNvSpPr>
            <a:spLocks noGrp="1"/>
          </p:cNvSpPr>
          <p:nvPr>
            <p:ph idx="1"/>
          </p:nvPr>
        </p:nvSpPr>
        <p:spPr>
          <a:xfrm>
            <a:off x="304800" y="1736725"/>
            <a:ext cx="8686800" cy="4114800"/>
          </a:xfrm>
        </p:spPr>
        <p:txBody>
          <a:bodyPr/>
          <a:lstStyle/>
          <a:p>
            <a:r>
              <a:rPr lang="en-US" altLang="zh-CN" dirty="0" smtClean="0"/>
              <a:t>The conversations with your colleagues in the hallway.</a:t>
            </a:r>
          </a:p>
        </p:txBody>
      </p:sp>
      <p:sp>
        <p:nvSpPr>
          <p:cNvPr id="4" name="页脚占位符 3"/>
          <p:cNvSpPr>
            <a:spLocks noGrp="1"/>
          </p:cNvSpPr>
          <p:nvPr>
            <p:ph type="ftr" sz="quarter" idx="11"/>
          </p:nvPr>
        </p:nvSpPr>
        <p:spPr/>
        <p:txBody>
          <a:bodyPr/>
          <a:lstStyle/>
          <a:p>
            <a:r>
              <a:rPr lang="zh-CN" altLang="en-US" smtClean="0">
                <a:effectLst>
                  <a:outerShdw blurRad="38100" dist="38100" dir="2700000">
                    <a:srgbClr val="000000"/>
                  </a:outerShdw>
                </a:effectLst>
              </a:rPr>
              <a:t>东南大学外国语学院研究生外语教学部版权所有 欢迎交流 盗用必究</a:t>
            </a:r>
            <a:endParaRPr lang="zh-CN" altLang="en-US" dirty="0">
              <a:effectLst>
                <a:outerShdw blurRad="38100" dist="38100" dir="2700000">
                  <a:srgbClr val="000000"/>
                </a:outerShdw>
              </a:effectLst>
            </a:endParaRPr>
          </a:p>
        </p:txBody>
      </p:sp>
      <p:pic>
        <p:nvPicPr>
          <p:cNvPr id="6" name="图片 5"/>
          <p:cNvPicPr>
            <a:picLocks noChangeAspect="1"/>
          </p:cNvPicPr>
          <p:nvPr/>
        </p:nvPicPr>
        <p:blipFill>
          <a:blip r:embed="rId2"/>
          <a:stretch>
            <a:fillRect/>
          </a:stretch>
        </p:blipFill>
        <p:spPr>
          <a:xfrm>
            <a:off x="3810000" y="2438400"/>
            <a:ext cx="3429000" cy="2286000"/>
          </a:xfrm>
          <a:prstGeom prst="rect">
            <a:avLst/>
          </a:prstGeom>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himmer">
  <a:themeElements>
    <a:clrScheme name="">
      <a:dk1>
        <a:srgbClr val="FFFFFF"/>
      </a:dk1>
      <a:lt1>
        <a:srgbClr val="000066"/>
      </a:lt1>
      <a:dk2>
        <a:srgbClr val="EAEAEA"/>
      </a:dk2>
      <a:lt2>
        <a:srgbClr val="000099"/>
      </a:lt2>
      <a:accent1>
        <a:srgbClr val="66CCFF"/>
      </a:accent1>
      <a:accent2>
        <a:srgbClr val="0066FF"/>
      </a:accent2>
      <a:accent3>
        <a:srgbClr val="AAAAB9"/>
      </a:accent3>
      <a:accent4>
        <a:srgbClr val="DCDCDC"/>
      </a:accent4>
      <a:accent5>
        <a:srgbClr val="B9E2FF"/>
      </a:accent5>
      <a:accent6>
        <a:srgbClr val="005BE5"/>
      </a:accent6>
      <a:hlink>
        <a:srgbClr val="FFFFCC"/>
      </a:hlink>
      <a:folHlink>
        <a:srgbClr val="99CC00"/>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721E1E"/>
        </a:lt1>
        <a:dk2>
          <a:srgbClr val="FFCC00"/>
        </a:dk2>
        <a:lt2>
          <a:srgbClr val="BD3737"/>
        </a:lt2>
        <a:accent1>
          <a:srgbClr val="FF6600"/>
        </a:accent1>
        <a:accent2>
          <a:srgbClr val="CC3300"/>
        </a:accent2>
        <a:accent3>
          <a:srgbClr val="BCAAAA"/>
        </a:accent3>
        <a:accent4>
          <a:srgbClr val="DCDCDC"/>
        </a:accent4>
        <a:accent5>
          <a:srgbClr val="FFB9AA"/>
        </a:accent5>
        <a:accent6>
          <a:srgbClr val="B72D00"/>
        </a:accent6>
        <a:hlink>
          <a:srgbClr val="F7CC2F"/>
        </a:hlink>
        <a:folHlink>
          <a:srgbClr val="C7C6B1"/>
        </a:folHlink>
      </a:clrScheme>
      <a:clrMap bg1="lt1" tx1="dk1" bg2="lt2" tx2="dk2" accent1="accent1" accent2="accent2" accent3="accent3" accent4="accent4" accent5="accent5" accent6="accent6" hlink="hlink" folHlink="folHlink"/>
    </a:extraClrScheme>
    <a:extraClrScheme>
      <a:clrScheme name="">
        <a:dk1>
          <a:srgbClr val="FFFFFF"/>
        </a:dk1>
        <a:lt1>
          <a:srgbClr val="000066"/>
        </a:lt1>
        <a:dk2>
          <a:srgbClr val="EAEAEA"/>
        </a:dk2>
        <a:lt2>
          <a:srgbClr val="000099"/>
        </a:lt2>
        <a:accent1>
          <a:srgbClr val="66CCFF"/>
        </a:accent1>
        <a:accent2>
          <a:srgbClr val="0066FF"/>
        </a:accent2>
        <a:accent3>
          <a:srgbClr val="AAAAB9"/>
        </a:accent3>
        <a:accent4>
          <a:srgbClr val="DCDCDC"/>
        </a:accent4>
        <a:accent5>
          <a:srgbClr val="B9E2FF"/>
        </a:accent5>
        <a:accent6>
          <a:srgbClr val="005BE5"/>
        </a:accent6>
        <a:hlink>
          <a:srgbClr val="FFFFCC"/>
        </a:hlink>
        <a:folHlink>
          <a:srgbClr val="99CC00"/>
        </a:folHlink>
      </a:clrScheme>
      <a:clrMap bg1="lt1" tx1="dk1" bg2="lt2" tx2="dk2" accent1="accent1" accent2="accent2" accent3="accent3" accent4="accent4" accent5="accent5" accent6="accent6" hlink="hlink" folHlink="folHlink"/>
    </a:extraClrScheme>
    <a:extraClrScheme>
      <a:clrScheme name="">
        <a:dk1>
          <a:srgbClr val="FFFFFF"/>
        </a:dk1>
        <a:lt1>
          <a:srgbClr val="4B0096"/>
        </a:lt1>
        <a:dk2>
          <a:srgbClr val="CDD7DF"/>
        </a:dk2>
        <a:lt2>
          <a:srgbClr val="6600CC"/>
        </a:lt2>
        <a:accent1>
          <a:srgbClr val="9999FF"/>
        </a:accent1>
        <a:accent2>
          <a:srgbClr val="7850BA"/>
        </a:accent2>
        <a:accent3>
          <a:srgbClr val="B2AAC9"/>
        </a:accent3>
        <a:accent4>
          <a:srgbClr val="DCDCDC"/>
        </a:accent4>
        <a:accent5>
          <a:srgbClr val="CACAFF"/>
        </a:accent5>
        <a:accent6>
          <a:srgbClr val="6B47A6"/>
        </a:accent6>
        <a:hlink>
          <a:srgbClr val="00CCFF"/>
        </a:hlink>
        <a:folHlink>
          <a:srgbClr val="0796B3"/>
        </a:folHlink>
      </a:clrScheme>
      <a:clrMap bg1="lt1" tx1="dk1" bg2="lt2" tx2="dk2" accent1="accent1" accent2="accent2" accent3="accent3" accent4="accent4" accent5="accent5" accent6="accent6" hlink="hlink" folHlink="folHlink"/>
    </a:extraClrScheme>
    <a:extraClrScheme>
      <a:clrScheme name="">
        <a:dk1>
          <a:srgbClr val="FFFFFF"/>
        </a:dk1>
        <a:lt1>
          <a:srgbClr val="375F2F"/>
        </a:lt1>
        <a:dk2>
          <a:srgbClr val="D1EFB3"/>
        </a:dk2>
        <a:lt2>
          <a:srgbClr val="55863C"/>
        </a:lt2>
        <a:accent1>
          <a:srgbClr val="00CC66"/>
        </a:accent1>
        <a:accent2>
          <a:srgbClr val="8EAC66"/>
        </a:accent2>
        <a:accent3>
          <a:srgbClr val="AEB7AD"/>
        </a:accent3>
        <a:accent4>
          <a:srgbClr val="DCDCDC"/>
        </a:accent4>
        <a:accent5>
          <a:srgbClr val="AAE2B9"/>
        </a:accent5>
        <a:accent6>
          <a:srgbClr val="7F9A5B"/>
        </a:accent6>
        <a:hlink>
          <a:srgbClr val="B4EF7F"/>
        </a:hlink>
        <a:folHlink>
          <a:srgbClr val="F8F6AC"/>
        </a:folHlink>
      </a:clrScheme>
      <a:clrMap bg1="lt1" tx1="dk1" bg2="lt2" tx2="dk2" accent1="accent1" accent2="accent2" accent3="accent3" accent4="accent4" accent5="accent5" accent6="accent6" hlink="hlink" folHlink="folHlink"/>
    </a:extraClrScheme>
    <a:extraClrScheme>
      <a:clrScheme name="">
        <a:dk1>
          <a:srgbClr val="FFFFFF"/>
        </a:dk1>
        <a:lt1>
          <a:srgbClr val="486768"/>
        </a:lt1>
        <a:dk2>
          <a:srgbClr val="DDDDDD"/>
        </a:dk2>
        <a:lt2>
          <a:srgbClr val="588073"/>
        </a:lt2>
        <a:accent1>
          <a:srgbClr val="33CCCC"/>
        </a:accent1>
        <a:accent2>
          <a:srgbClr val="008871"/>
        </a:accent2>
        <a:accent3>
          <a:srgbClr val="B1B9B9"/>
        </a:accent3>
        <a:accent4>
          <a:srgbClr val="DCDCDC"/>
        </a:accent4>
        <a:accent5>
          <a:srgbClr val="ADE2E2"/>
        </a:accent5>
        <a:accent6>
          <a:srgbClr val="007965"/>
        </a:accent6>
        <a:hlink>
          <a:srgbClr val="00CC99"/>
        </a:hlink>
        <a:folHlink>
          <a:srgbClr val="A8A8A8"/>
        </a:folHlink>
      </a:clrScheme>
      <a:clrMap bg1="lt1" tx1="dk1" bg2="lt2" tx2="dk2" accent1="accent1" accent2="accent2" accent3="accent3" accent4="accent4" accent5="accent5" accent6="accent6" hlink="hlink" folHlink="folHlink"/>
    </a:extraClrScheme>
    <a:extraClrScheme>
      <a:clrScheme name="">
        <a:dk1>
          <a:srgbClr val="FFFFFF"/>
        </a:dk1>
        <a:lt1>
          <a:srgbClr val="575863"/>
        </a:lt1>
        <a:dk2>
          <a:srgbClr val="FFFFCC"/>
        </a:dk2>
        <a:lt2>
          <a:srgbClr val="6B6C75"/>
        </a:lt2>
        <a:accent1>
          <a:srgbClr val="677481"/>
        </a:accent1>
        <a:accent2>
          <a:srgbClr val="697E5E"/>
        </a:accent2>
        <a:accent3>
          <a:srgbClr val="B5B5B8"/>
        </a:accent3>
        <a:accent4>
          <a:srgbClr val="DCDCDC"/>
        </a:accent4>
        <a:accent5>
          <a:srgbClr val="B9BDC1"/>
        </a:accent5>
        <a:accent6>
          <a:srgbClr val="5E7054"/>
        </a:accent6>
        <a:hlink>
          <a:srgbClr val="E9E77F"/>
        </a:hlink>
        <a:folHlink>
          <a:srgbClr val="D3A44F"/>
        </a:folHlink>
      </a:clrScheme>
      <a:clrMap bg1="lt1" tx1="dk1" bg2="lt2" tx2="dk2" accent1="accent1" accent2="accent2" accent3="accent3" accent4="accent4" accent5="accent5" accent6="accent6" hlink="hlink" folHlink="folHlink"/>
    </a:extraClrScheme>
    <a:extraClrScheme>
      <a:clrScheme name="">
        <a:dk1>
          <a:srgbClr val="000000"/>
        </a:dk1>
        <a:lt1>
          <a:srgbClr val="C4D6BE"/>
        </a:lt1>
        <a:dk2>
          <a:srgbClr val="339966"/>
        </a:dk2>
        <a:lt2>
          <a:srgbClr val="EFFBF0"/>
        </a:lt2>
        <a:accent1>
          <a:srgbClr val="DDDDDD"/>
        </a:accent1>
        <a:accent2>
          <a:srgbClr val="CCFF99"/>
        </a:accent2>
        <a:accent3>
          <a:srgbClr val="DEE7DB"/>
        </a:accent3>
        <a:accent4>
          <a:srgbClr val="000000"/>
        </a:accent4>
        <a:accent5>
          <a:srgbClr val="EBEBEB"/>
        </a:accent5>
        <a:accent6>
          <a:srgbClr val="B7E589"/>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
        <a:dk1>
          <a:srgbClr val="000000"/>
        </a:dk1>
        <a:lt1>
          <a:srgbClr val="D6DAE4"/>
        </a:lt1>
        <a:dk2>
          <a:srgbClr val="000099"/>
        </a:dk2>
        <a:lt2>
          <a:srgbClr val="FFFFFF"/>
        </a:lt2>
        <a:accent1>
          <a:srgbClr val="BFDEE3"/>
        </a:accent1>
        <a:accent2>
          <a:srgbClr val="C0C0C0"/>
        </a:accent2>
        <a:accent3>
          <a:srgbClr val="E7E9EF"/>
        </a:accent3>
        <a:accent4>
          <a:srgbClr val="000000"/>
        </a:accent4>
        <a:accent5>
          <a:srgbClr val="DBEBEE"/>
        </a:accent5>
        <a:accent6>
          <a:srgbClr val="ACACAC"/>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DECDC"/>
        </a:accent5>
        <a:accent6>
          <a:srgbClr val="94959D"/>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Shimmer</Template>
  <TotalTime>266</TotalTime>
  <Words>3286</Words>
  <Application>Microsoft Office PowerPoint</Application>
  <PresentationFormat>全屏显示(4:3)</PresentationFormat>
  <Paragraphs>267</Paragraphs>
  <Slides>58</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58</vt:i4>
      </vt:variant>
    </vt:vector>
  </HeadingPairs>
  <TitlesOfParts>
    <vt:vector size="67" baseType="lpstr">
      <vt:lpstr>Arial Unicode MS</vt:lpstr>
      <vt:lpstr>Dotum</vt:lpstr>
      <vt:lpstr>华文仿宋</vt:lpstr>
      <vt:lpstr>宋体</vt:lpstr>
      <vt:lpstr>Arial</vt:lpstr>
      <vt:lpstr>Calibri</vt:lpstr>
      <vt:lpstr>Tahoma</vt:lpstr>
      <vt:lpstr>Wingdings</vt:lpstr>
      <vt:lpstr>Shimmer</vt:lpstr>
      <vt:lpstr>PowerPoint 演示文稿</vt:lpstr>
      <vt:lpstr>Technical Communication(Episode 1)  《技术传播学》第一讲</vt:lpstr>
      <vt:lpstr>1. An Introduction to Technical Communication（技术传播学绪论） </vt:lpstr>
      <vt:lpstr>2. Drafting emails for work(职场电子邮件)</vt:lpstr>
      <vt:lpstr>1. An Introduction to Technical Communication</vt:lpstr>
      <vt:lpstr>1. An Introduction to Technical Communication</vt:lpstr>
      <vt:lpstr>Questoins in our consideration could be</vt:lpstr>
      <vt:lpstr>Suggested clues for question 1: </vt:lpstr>
      <vt:lpstr>Examples of technical communication</vt:lpstr>
      <vt:lpstr>Examples of technical communication</vt:lpstr>
      <vt:lpstr>Examples of technical communication</vt:lpstr>
      <vt:lpstr>Suggested clues for question 1:</vt:lpstr>
      <vt:lpstr>Suggested clues for question 1:</vt:lpstr>
      <vt:lpstr>Suggested clues for question 1:</vt:lpstr>
      <vt:lpstr>PowerPoint 演示文稿</vt:lpstr>
      <vt:lpstr>PowerPoint 演示文稿</vt:lpstr>
      <vt:lpstr>Question 2: Why do we have to study technical communication as a course or a program in college?</vt:lpstr>
      <vt:lpstr>PowerPoint 演示文稿</vt:lpstr>
      <vt:lpstr>PowerPoint 演示文稿</vt:lpstr>
      <vt:lpstr>PowerPoint 演示文稿</vt:lpstr>
      <vt:lpstr>Suggested clues for question 2</vt:lpstr>
      <vt:lpstr>The audience</vt:lpstr>
      <vt:lpstr>The Purpose</vt:lpstr>
      <vt:lpstr>PowerPoint 演示文稿</vt:lpstr>
      <vt:lpstr>PowerPoint 演示文稿</vt:lpstr>
      <vt:lpstr>PowerPoint 演示文稿</vt:lpstr>
      <vt:lpstr>PowerPoint 演示文稿</vt:lpstr>
      <vt:lpstr>PowerPoint 演示文稿</vt:lpstr>
      <vt:lpstr>黄晓明</vt:lpstr>
      <vt:lpstr>杨颖</vt:lpstr>
      <vt:lpstr>Sam</vt:lpstr>
      <vt:lpstr>Jane</vt:lpstr>
      <vt:lpstr>PowerPoint 演示文稿</vt:lpstr>
      <vt:lpstr>小组活动指南  (tips for role-play and cooperation in group work )  </vt:lpstr>
      <vt:lpstr> 3) The DOCUMENTS we will learn about drafting </vt:lpstr>
      <vt:lpstr>Drafting emails for work (Professional Case)</vt:lpstr>
      <vt:lpstr>Sample for reference</vt:lpstr>
      <vt:lpstr>Sample for reference</vt:lpstr>
      <vt:lpstr>Sample for reference</vt:lpstr>
      <vt:lpstr>PowerPoint 演示文稿</vt:lpstr>
      <vt:lpstr>PowerPoint 演示文稿</vt:lpstr>
      <vt:lpstr>Task 3: Comment on the following email Huang Xiaoming wrote to Sam. Suppose how Yang Ying would help him revise the email.</vt:lpstr>
      <vt:lpstr>Yang Ying has pointed out the netiquette issues in the email.</vt:lpstr>
      <vt:lpstr>And she has more suggestions on Netiquette.  (Culture study, ethical research and language use are all part of professional skills for drafting emails)</vt:lpstr>
      <vt:lpstr>Netiquette guidelines for writing a business email </vt:lpstr>
      <vt:lpstr>Use the appropriate level of formality</vt:lpstr>
      <vt:lpstr>Use the appropriate level of formality</vt:lpstr>
      <vt:lpstr>Use the appropriate level of formality</vt:lpstr>
      <vt:lpstr>Tips on appropriate level of formality</vt:lpstr>
      <vt:lpstr>A Brief Introduction to Ethics in Technical Communication</vt:lpstr>
      <vt:lpstr>PowerPoint 演示文稿</vt:lpstr>
      <vt:lpstr>PowerPoint 演示文稿</vt:lpstr>
      <vt:lpstr>PowerPoint 演示文稿</vt:lpstr>
      <vt:lpstr>PowerPoint 演示文稿</vt:lpstr>
      <vt:lpstr>PowerPoint 演示文稿</vt:lpstr>
      <vt:lpstr>Homework</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微软用户</cp:lastModifiedBy>
  <cp:revision>210</cp:revision>
  <dcterms:created xsi:type="dcterms:W3CDTF">2017-09-25T22:19:00Z</dcterms:created>
  <dcterms:modified xsi:type="dcterms:W3CDTF">2017-11-19T12:33:21Z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2052-10.1.0.6930</vt:lpwstr>
  </property>
</Properties>
</file>